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0" r:id="rId2"/>
    <p:sldId id="279" r:id="rId3"/>
    <p:sldId id="256" r:id="rId4"/>
    <p:sldId id="262" r:id="rId5"/>
    <p:sldId id="269" r:id="rId6"/>
    <p:sldId id="271" r:id="rId7"/>
    <p:sldId id="274" r:id="rId8"/>
    <p:sldId id="272" r:id="rId9"/>
    <p:sldId id="264" r:id="rId10"/>
    <p:sldId id="259" r:id="rId11"/>
    <p:sldId id="273" r:id="rId12"/>
    <p:sldId id="277" r:id="rId13"/>
    <p:sldId id="278" r:id="rId14"/>
    <p:sldId id="276" r:id="rId15"/>
    <p:sldId id="265" r:id="rId16"/>
    <p:sldId id="261" r:id="rId17"/>
    <p:sldId id="267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45" y="-2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7248A-76AC-4472-9890-4333FBCFCEE2}" type="doc">
      <dgm:prSet loTypeId="urn:diagrams.loki3.com/VaryingWidth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AA3FA65F-9EE3-4EF2-AF4A-84C1281D36FB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9FCD16"/>
          </a:solidFill>
        </a:ln>
      </dgm:spPr>
      <dgm:t>
        <a:bodyPr/>
        <a:lstStyle/>
        <a:p>
          <a:r>
            <a:rPr lang="en-GB" sz="1800" b="0" dirty="0" smtClean="0">
              <a:latin typeface="+mn-lt"/>
              <a:cs typeface="Century Gothic"/>
            </a:rPr>
            <a:t>Window 1:</a:t>
          </a:r>
          <a:endParaRPr lang="en-GB" sz="1800" b="0" dirty="0">
            <a:latin typeface="+mn-lt"/>
            <a:cs typeface="Century Gothic"/>
          </a:endParaRPr>
        </a:p>
      </dgm:t>
    </dgm:pt>
    <dgm:pt modelId="{14E60BE4-66FF-461A-A316-E8193FC68B8B}" type="parTrans" cxnId="{92CCEA42-A788-4604-9670-0E6DE10F3AF4}">
      <dgm:prSet/>
      <dgm:spPr/>
      <dgm:t>
        <a:bodyPr/>
        <a:lstStyle/>
        <a:p>
          <a:endParaRPr lang="en-GB" sz="1800" b="0">
            <a:latin typeface="Arial"/>
            <a:cs typeface="Arial"/>
          </a:endParaRPr>
        </a:p>
      </dgm:t>
    </dgm:pt>
    <dgm:pt modelId="{E7734C59-16A9-443D-947C-65B1035B2A69}" type="sibTrans" cxnId="{92CCEA42-A788-4604-9670-0E6DE10F3AF4}">
      <dgm:prSet/>
      <dgm:spPr/>
      <dgm:t>
        <a:bodyPr/>
        <a:lstStyle/>
        <a:p>
          <a:endParaRPr lang="en-GB" sz="1800" b="0">
            <a:latin typeface="Arial"/>
            <a:cs typeface="Arial"/>
          </a:endParaRPr>
        </a:p>
      </dgm:t>
    </dgm:pt>
    <dgm:pt modelId="{EF8B669F-632C-4FFF-A5E9-882B01A91F0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n-GB" sz="1800" b="0" dirty="0" smtClean="0">
              <a:latin typeface="+mn-lt"/>
              <a:cs typeface="Century Gothic"/>
            </a:rPr>
            <a:t>Conservation &amp; rehabilitation of natural resources</a:t>
          </a:r>
          <a:endParaRPr lang="en-GB" sz="1800" b="0" dirty="0">
            <a:latin typeface="+mn-lt"/>
            <a:cs typeface="Century Gothic"/>
          </a:endParaRPr>
        </a:p>
      </dgm:t>
    </dgm:pt>
    <dgm:pt modelId="{28141152-D19A-4CD8-B7D4-BB5115770326}" type="parTrans" cxnId="{01DBE372-84FD-4C6B-A2A5-0EF0F6641053}">
      <dgm:prSet/>
      <dgm:spPr/>
      <dgm:t>
        <a:bodyPr/>
        <a:lstStyle/>
        <a:p>
          <a:endParaRPr lang="en-GB" sz="1800" b="0">
            <a:latin typeface="Arial"/>
            <a:cs typeface="Arial"/>
          </a:endParaRPr>
        </a:p>
      </dgm:t>
    </dgm:pt>
    <dgm:pt modelId="{8A6782DC-0CD0-403F-9DC1-6F7BF7F23B23}" type="sibTrans" cxnId="{01DBE372-84FD-4C6B-A2A5-0EF0F6641053}">
      <dgm:prSet/>
      <dgm:spPr/>
      <dgm:t>
        <a:bodyPr/>
        <a:lstStyle/>
        <a:p>
          <a:endParaRPr lang="en-GB" sz="1800" b="0">
            <a:latin typeface="Arial"/>
            <a:cs typeface="Arial"/>
          </a:endParaRPr>
        </a:p>
      </dgm:t>
    </dgm:pt>
    <dgm:pt modelId="{F368610F-DB0F-4ACC-A679-225A61D1565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9FCD16"/>
          </a:solidFill>
        </a:ln>
      </dgm:spPr>
      <dgm:t>
        <a:bodyPr/>
        <a:lstStyle/>
        <a:p>
          <a:r>
            <a:rPr lang="en-GB" sz="1800" b="0" smtClean="0">
              <a:latin typeface="+mj-lt"/>
              <a:cs typeface="Century Gothic"/>
            </a:rPr>
            <a:t>Window 2:</a:t>
          </a:r>
          <a:endParaRPr lang="en-GB" sz="1800" b="0" dirty="0">
            <a:latin typeface="+mj-lt"/>
            <a:cs typeface="Century Gothic"/>
          </a:endParaRPr>
        </a:p>
      </dgm:t>
    </dgm:pt>
    <dgm:pt modelId="{B9606A91-F30D-4F0F-9859-7C0255F96815}" type="parTrans" cxnId="{A3A1D7F5-8A9B-4831-8D98-92A3100E03B2}">
      <dgm:prSet/>
      <dgm:spPr/>
      <dgm:t>
        <a:bodyPr/>
        <a:lstStyle/>
        <a:p>
          <a:endParaRPr lang="en-GB" sz="1800" b="0">
            <a:latin typeface="Arial"/>
            <a:cs typeface="Arial"/>
          </a:endParaRPr>
        </a:p>
      </dgm:t>
    </dgm:pt>
    <dgm:pt modelId="{1EF33E79-045E-4F9C-9ED0-B95FB38D194D}" type="sibTrans" cxnId="{A3A1D7F5-8A9B-4831-8D98-92A3100E03B2}">
      <dgm:prSet/>
      <dgm:spPr/>
      <dgm:t>
        <a:bodyPr/>
        <a:lstStyle/>
        <a:p>
          <a:endParaRPr lang="en-GB" sz="1800" b="0">
            <a:latin typeface="Arial"/>
            <a:cs typeface="Arial"/>
          </a:endParaRPr>
        </a:p>
      </dgm:t>
    </dgm:pt>
    <dgm:pt modelId="{925CBC28-C216-415E-8ACE-D3F497D838AE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9FCD16"/>
          </a:solidFill>
        </a:ln>
      </dgm:spPr>
      <dgm:t>
        <a:bodyPr/>
        <a:lstStyle/>
        <a:p>
          <a:r>
            <a:rPr lang="en-GB" sz="1800" b="0" smtClean="0">
              <a:latin typeface="+mj-lt"/>
              <a:cs typeface="Century Gothic"/>
            </a:rPr>
            <a:t>Window 3:</a:t>
          </a:r>
          <a:endParaRPr lang="en-GB" sz="1800" b="0" dirty="0">
            <a:latin typeface="+mj-lt"/>
            <a:cs typeface="Century Gothic"/>
          </a:endParaRPr>
        </a:p>
      </dgm:t>
    </dgm:pt>
    <dgm:pt modelId="{E30D3FED-72E9-49ED-9B7D-FD3FE00D1AEB}" type="parTrans" cxnId="{D6552CDD-E79E-4F70-82FD-372FD8C53EE5}">
      <dgm:prSet/>
      <dgm:spPr/>
      <dgm:t>
        <a:bodyPr/>
        <a:lstStyle/>
        <a:p>
          <a:endParaRPr lang="en-GB" sz="1800" b="0">
            <a:latin typeface="Arial"/>
            <a:cs typeface="Arial"/>
          </a:endParaRPr>
        </a:p>
      </dgm:t>
    </dgm:pt>
    <dgm:pt modelId="{6F74CEB4-7DB2-44D2-B9EE-A148AD5BE1AD}" type="sibTrans" cxnId="{D6552CDD-E79E-4F70-82FD-372FD8C53EE5}">
      <dgm:prSet/>
      <dgm:spPr/>
      <dgm:t>
        <a:bodyPr/>
        <a:lstStyle/>
        <a:p>
          <a:endParaRPr lang="en-GB" sz="1800" b="0">
            <a:latin typeface="Arial"/>
            <a:cs typeface="Arial"/>
          </a:endParaRPr>
        </a:p>
      </dgm:t>
    </dgm:pt>
    <dgm:pt modelId="{5AA57AF9-89B4-4717-A1B6-3EE555001A77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n-GB" sz="1800" b="0" dirty="0" smtClean="0">
              <a:latin typeface="+mj-lt"/>
              <a:cs typeface="Century Gothic"/>
            </a:rPr>
            <a:t>Environment &amp; climate change mainstreaming</a:t>
          </a:r>
          <a:endParaRPr lang="en-GB" sz="1800" b="0" dirty="0">
            <a:latin typeface="+mj-lt"/>
            <a:cs typeface="Century Gothic"/>
          </a:endParaRPr>
        </a:p>
      </dgm:t>
    </dgm:pt>
    <dgm:pt modelId="{75F4C39E-BB52-4A31-BECB-62F3B8E37ECF}" type="parTrans" cxnId="{92CEDDF9-9EF8-48BC-A237-A8318A8F2623}">
      <dgm:prSet/>
      <dgm:spPr/>
      <dgm:t>
        <a:bodyPr/>
        <a:lstStyle/>
        <a:p>
          <a:endParaRPr lang="en-GB" sz="1800" b="0">
            <a:latin typeface="Arial"/>
            <a:cs typeface="Arial"/>
          </a:endParaRPr>
        </a:p>
      </dgm:t>
    </dgm:pt>
    <dgm:pt modelId="{2C66DDDF-2434-4947-985C-8F0F61EFBFC9}" type="sibTrans" cxnId="{92CEDDF9-9EF8-48BC-A237-A8318A8F2623}">
      <dgm:prSet/>
      <dgm:spPr/>
      <dgm:t>
        <a:bodyPr/>
        <a:lstStyle/>
        <a:p>
          <a:endParaRPr lang="en-GB" sz="1800" b="0">
            <a:latin typeface="Arial"/>
            <a:cs typeface="Arial"/>
          </a:endParaRPr>
        </a:p>
      </dgm:t>
    </dgm:pt>
    <dgm:pt modelId="{AE127BA1-87B5-4802-8C52-D02A732BEFB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9FCD16"/>
          </a:solidFill>
        </a:ln>
      </dgm:spPr>
      <dgm:t>
        <a:bodyPr/>
        <a:lstStyle/>
        <a:p>
          <a:r>
            <a:rPr lang="en-GB" sz="1800" b="0" dirty="0" smtClean="0">
              <a:latin typeface="+mj-lt"/>
              <a:cs typeface="Century Gothic"/>
            </a:rPr>
            <a:t>Window 4:</a:t>
          </a:r>
          <a:endParaRPr lang="en-GB" sz="1800" b="0" dirty="0">
            <a:latin typeface="+mj-lt"/>
            <a:cs typeface="Century Gothic"/>
          </a:endParaRPr>
        </a:p>
      </dgm:t>
    </dgm:pt>
    <dgm:pt modelId="{32FDD4F0-A3CC-46B0-A4B0-979294331E75}" type="parTrans" cxnId="{F7D6163C-0E3C-4101-9741-FD629E9210AA}">
      <dgm:prSet/>
      <dgm:spPr/>
      <dgm:t>
        <a:bodyPr/>
        <a:lstStyle/>
        <a:p>
          <a:endParaRPr lang="en-GB" sz="1800" b="0">
            <a:latin typeface="Arial"/>
            <a:cs typeface="Arial"/>
          </a:endParaRPr>
        </a:p>
      </dgm:t>
    </dgm:pt>
    <dgm:pt modelId="{4E9CE9BB-64B3-48EE-94F1-153148B166EE}" type="sibTrans" cxnId="{F7D6163C-0E3C-4101-9741-FD629E9210AA}">
      <dgm:prSet/>
      <dgm:spPr/>
      <dgm:t>
        <a:bodyPr/>
        <a:lstStyle/>
        <a:p>
          <a:endParaRPr lang="en-GB" sz="1800" b="0">
            <a:latin typeface="Arial"/>
            <a:cs typeface="Arial"/>
          </a:endParaRPr>
        </a:p>
      </dgm:t>
    </dgm:pt>
    <dgm:pt modelId="{A1F39128-EEF0-114D-BB88-8E4D07FCFA0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9FCD16"/>
          </a:solidFill>
        </a:ln>
      </dgm:spPr>
      <dgm:t>
        <a:bodyPr/>
        <a:lstStyle/>
        <a:p>
          <a:r>
            <a:rPr lang="en-GB" sz="1800" b="0" dirty="0" smtClean="0">
              <a:latin typeface="+mj-lt"/>
              <a:cs typeface="Century Gothic"/>
            </a:rPr>
            <a:t>Environmental Impact Assessments (EIA)</a:t>
          </a:r>
          <a:endParaRPr lang="en-GB" sz="1800" b="0" dirty="0">
            <a:latin typeface="+mj-lt"/>
            <a:cs typeface="Century Gothic"/>
          </a:endParaRPr>
        </a:p>
      </dgm:t>
    </dgm:pt>
    <dgm:pt modelId="{723C356F-BBA3-034C-8E04-9E1E8EDFAECB}" type="parTrans" cxnId="{65EE3F73-7D00-1941-A670-EC1C92AF0ED5}">
      <dgm:prSet/>
      <dgm:spPr/>
      <dgm:t>
        <a:bodyPr/>
        <a:lstStyle/>
        <a:p>
          <a:endParaRPr lang="en-US" sz="1800" b="0">
            <a:latin typeface="Arial"/>
            <a:cs typeface="Arial"/>
          </a:endParaRPr>
        </a:p>
      </dgm:t>
    </dgm:pt>
    <dgm:pt modelId="{EDBE1E30-24F2-9E44-A15A-D67BEAFE070F}" type="sibTrans" cxnId="{65EE3F73-7D00-1941-A670-EC1C92AF0ED5}">
      <dgm:prSet/>
      <dgm:spPr/>
      <dgm:t>
        <a:bodyPr/>
        <a:lstStyle/>
        <a:p>
          <a:endParaRPr lang="en-US" sz="1800" b="0">
            <a:latin typeface="Arial"/>
            <a:cs typeface="Arial"/>
          </a:endParaRPr>
        </a:p>
      </dgm:t>
    </dgm:pt>
    <dgm:pt modelId="{B7446F2B-B426-466C-A160-0AD38086A3D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n-GB" sz="1800" b="0" dirty="0" smtClean="0">
              <a:latin typeface="+mj-lt"/>
              <a:cs typeface="Century Gothic"/>
            </a:rPr>
            <a:t>Energy, R&amp;D and technology transfer</a:t>
          </a:r>
          <a:endParaRPr lang="en-GB" sz="1800" b="0" dirty="0">
            <a:latin typeface="+mj-lt"/>
            <a:cs typeface="Century Gothic"/>
          </a:endParaRPr>
        </a:p>
      </dgm:t>
    </dgm:pt>
    <dgm:pt modelId="{A893A51E-791D-49F4-A8D9-12BBC4B266A4}" type="sibTrans" cxnId="{65A881E3-E195-436E-99AA-E3334F9EA325}">
      <dgm:prSet/>
      <dgm:spPr/>
      <dgm:t>
        <a:bodyPr/>
        <a:lstStyle/>
        <a:p>
          <a:endParaRPr lang="en-GB" sz="1800" b="0">
            <a:latin typeface="Arial"/>
            <a:cs typeface="Arial"/>
          </a:endParaRPr>
        </a:p>
      </dgm:t>
    </dgm:pt>
    <dgm:pt modelId="{9EFC9A12-E5A5-44A8-9E8C-D4308E7C59BE}" type="parTrans" cxnId="{65A881E3-E195-436E-99AA-E3334F9EA325}">
      <dgm:prSet/>
      <dgm:spPr/>
      <dgm:t>
        <a:bodyPr/>
        <a:lstStyle/>
        <a:p>
          <a:endParaRPr lang="en-GB" sz="1800" b="0">
            <a:latin typeface="Arial"/>
            <a:cs typeface="Arial"/>
          </a:endParaRPr>
        </a:p>
      </dgm:t>
    </dgm:pt>
    <dgm:pt modelId="{5CDCF0E0-BEAE-4BFD-A62F-96BBA08915B8}" type="pres">
      <dgm:prSet presAssocID="{2A57248A-76AC-4472-9890-4333FBCFCEE2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CD0FE215-8CFC-42AA-BB5F-F68AC892ED1A}" type="pres">
      <dgm:prSet presAssocID="{AA3FA65F-9EE3-4EF2-AF4A-84C1281D36F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45E75-F3D6-4631-A9AC-FD2F17EAFC07}" type="pres">
      <dgm:prSet presAssocID="{E7734C59-16A9-443D-947C-65B1035B2A69}" presName="space" presStyleCnt="0"/>
      <dgm:spPr/>
    </dgm:pt>
    <dgm:pt modelId="{A417FED8-EF4E-4AA2-9BFE-9A4F80B8B655}" type="pres">
      <dgm:prSet presAssocID="{F368610F-DB0F-4ACC-A679-225A61D1565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8A651-8314-47DD-AA98-6C3CCEAB96B0}" type="pres">
      <dgm:prSet presAssocID="{1EF33E79-045E-4F9C-9ED0-B95FB38D194D}" presName="space" presStyleCnt="0"/>
      <dgm:spPr/>
    </dgm:pt>
    <dgm:pt modelId="{E4993E5D-627E-4B00-AD16-083B1A816061}" type="pres">
      <dgm:prSet presAssocID="{925CBC28-C216-415E-8ACE-D3F497D838A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4350B-C45E-4784-BE6C-606AFC96578A}" type="pres">
      <dgm:prSet presAssocID="{6F74CEB4-7DB2-44D2-B9EE-A148AD5BE1AD}" presName="space" presStyleCnt="0"/>
      <dgm:spPr/>
    </dgm:pt>
    <dgm:pt modelId="{CD63D098-D964-4AC7-A2FD-69BA395E2986}" type="pres">
      <dgm:prSet presAssocID="{AE127BA1-87B5-4802-8C52-D02A732BEFB8}" presName="text" presStyleLbl="node1" presStyleIdx="3" presStyleCnt="4" custLinFactNeighborY="23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EE3F73-7D00-1941-A670-EC1C92AF0ED5}" srcId="{AE127BA1-87B5-4802-8C52-D02A732BEFB8}" destId="{A1F39128-EEF0-114D-BB88-8E4D07FCFA0E}" srcOrd="0" destOrd="0" parTransId="{723C356F-BBA3-034C-8E04-9E1E8EDFAECB}" sibTransId="{EDBE1E30-24F2-9E44-A15A-D67BEAFE070F}"/>
    <dgm:cxn modelId="{65A881E3-E195-436E-99AA-E3334F9EA325}" srcId="{F368610F-DB0F-4ACC-A679-225A61D15652}" destId="{B7446F2B-B426-466C-A160-0AD38086A3DC}" srcOrd="0" destOrd="0" parTransId="{9EFC9A12-E5A5-44A8-9E8C-D4308E7C59BE}" sibTransId="{A893A51E-791D-49F4-A8D9-12BBC4B266A4}"/>
    <dgm:cxn modelId="{9696A2C8-1B9F-4336-A912-53D12F448F9C}" type="presOf" srcId="{EF8B669F-632C-4FFF-A5E9-882B01A91F09}" destId="{CD0FE215-8CFC-42AA-BB5F-F68AC892ED1A}" srcOrd="0" destOrd="1" presId="urn:diagrams.loki3.com/VaryingWidthList"/>
    <dgm:cxn modelId="{D6552CDD-E79E-4F70-82FD-372FD8C53EE5}" srcId="{2A57248A-76AC-4472-9890-4333FBCFCEE2}" destId="{925CBC28-C216-415E-8ACE-D3F497D838AE}" srcOrd="2" destOrd="0" parTransId="{E30D3FED-72E9-49ED-9B7D-FD3FE00D1AEB}" sibTransId="{6F74CEB4-7DB2-44D2-B9EE-A148AD5BE1AD}"/>
    <dgm:cxn modelId="{AAA14C91-2DF0-4382-9099-6D6A47CF7F41}" type="presOf" srcId="{925CBC28-C216-415E-8ACE-D3F497D838AE}" destId="{E4993E5D-627E-4B00-AD16-083B1A816061}" srcOrd="0" destOrd="0" presId="urn:diagrams.loki3.com/VaryingWidthList"/>
    <dgm:cxn modelId="{4B8490F2-A6C6-4D89-91B3-8785ADA8EFDC}" type="presOf" srcId="{B7446F2B-B426-466C-A160-0AD38086A3DC}" destId="{A417FED8-EF4E-4AA2-9BFE-9A4F80B8B655}" srcOrd="0" destOrd="1" presId="urn:diagrams.loki3.com/VaryingWidthList"/>
    <dgm:cxn modelId="{01DBE372-84FD-4C6B-A2A5-0EF0F6641053}" srcId="{AA3FA65F-9EE3-4EF2-AF4A-84C1281D36FB}" destId="{EF8B669F-632C-4FFF-A5E9-882B01A91F09}" srcOrd="0" destOrd="0" parTransId="{28141152-D19A-4CD8-B7D4-BB5115770326}" sibTransId="{8A6782DC-0CD0-403F-9DC1-6F7BF7F23B23}"/>
    <dgm:cxn modelId="{49AB799B-5C2D-4A00-826F-2E9726EDBA53}" type="presOf" srcId="{AE127BA1-87B5-4802-8C52-D02A732BEFB8}" destId="{CD63D098-D964-4AC7-A2FD-69BA395E2986}" srcOrd="0" destOrd="0" presId="urn:diagrams.loki3.com/VaryingWidthList"/>
    <dgm:cxn modelId="{AB3667A7-0E6B-4078-810A-BB55D23E991B}" type="presOf" srcId="{A1F39128-EEF0-114D-BB88-8E4D07FCFA0E}" destId="{CD63D098-D964-4AC7-A2FD-69BA395E2986}" srcOrd="0" destOrd="1" presId="urn:diagrams.loki3.com/VaryingWidthList"/>
    <dgm:cxn modelId="{F7D6163C-0E3C-4101-9741-FD629E9210AA}" srcId="{2A57248A-76AC-4472-9890-4333FBCFCEE2}" destId="{AE127BA1-87B5-4802-8C52-D02A732BEFB8}" srcOrd="3" destOrd="0" parTransId="{32FDD4F0-A3CC-46B0-A4B0-979294331E75}" sibTransId="{4E9CE9BB-64B3-48EE-94F1-153148B166EE}"/>
    <dgm:cxn modelId="{A3A1D7F5-8A9B-4831-8D98-92A3100E03B2}" srcId="{2A57248A-76AC-4472-9890-4333FBCFCEE2}" destId="{F368610F-DB0F-4ACC-A679-225A61D15652}" srcOrd="1" destOrd="0" parTransId="{B9606A91-F30D-4F0F-9859-7C0255F96815}" sibTransId="{1EF33E79-045E-4F9C-9ED0-B95FB38D194D}"/>
    <dgm:cxn modelId="{92CCEA42-A788-4604-9670-0E6DE10F3AF4}" srcId="{2A57248A-76AC-4472-9890-4333FBCFCEE2}" destId="{AA3FA65F-9EE3-4EF2-AF4A-84C1281D36FB}" srcOrd="0" destOrd="0" parTransId="{14E60BE4-66FF-461A-A316-E8193FC68B8B}" sibTransId="{E7734C59-16A9-443D-947C-65B1035B2A69}"/>
    <dgm:cxn modelId="{92CEDDF9-9EF8-48BC-A237-A8318A8F2623}" srcId="{925CBC28-C216-415E-8ACE-D3F497D838AE}" destId="{5AA57AF9-89B4-4717-A1B6-3EE555001A77}" srcOrd="0" destOrd="0" parTransId="{75F4C39E-BB52-4A31-BECB-62F3B8E37ECF}" sibTransId="{2C66DDDF-2434-4947-985C-8F0F61EFBFC9}"/>
    <dgm:cxn modelId="{EBDC2FAD-20E2-43BF-AEA3-30854F4FF584}" type="presOf" srcId="{5AA57AF9-89B4-4717-A1B6-3EE555001A77}" destId="{E4993E5D-627E-4B00-AD16-083B1A816061}" srcOrd="0" destOrd="1" presId="urn:diagrams.loki3.com/VaryingWidthList"/>
    <dgm:cxn modelId="{B907A252-F387-44A9-8FE0-47D61C851B72}" type="presOf" srcId="{AA3FA65F-9EE3-4EF2-AF4A-84C1281D36FB}" destId="{CD0FE215-8CFC-42AA-BB5F-F68AC892ED1A}" srcOrd="0" destOrd="0" presId="urn:diagrams.loki3.com/VaryingWidthList"/>
    <dgm:cxn modelId="{3223C72D-F48B-4EC6-B17E-126EE3EA1AEE}" type="presOf" srcId="{2A57248A-76AC-4472-9890-4333FBCFCEE2}" destId="{5CDCF0E0-BEAE-4BFD-A62F-96BBA08915B8}" srcOrd="0" destOrd="0" presId="urn:diagrams.loki3.com/VaryingWidthList"/>
    <dgm:cxn modelId="{31A36C21-5A4A-49A4-A71A-68D418EF0DEF}" type="presOf" srcId="{F368610F-DB0F-4ACC-A679-225A61D15652}" destId="{A417FED8-EF4E-4AA2-9BFE-9A4F80B8B655}" srcOrd="0" destOrd="0" presId="urn:diagrams.loki3.com/VaryingWidthList"/>
    <dgm:cxn modelId="{0777E4EC-2D90-4646-BBDB-C3DE698B3F9C}" type="presParOf" srcId="{5CDCF0E0-BEAE-4BFD-A62F-96BBA08915B8}" destId="{CD0FE215-8CFC-42AA-BB5F-F68AC892ED1A}" srcOrd="0" destOrd="0" presId="urn:diagrams.loki3.com/VaryingWidthList"/>
    <dgm:cxn modelId="{184E0335-14B9-4932-8369-EE68A784895F}" type="presParOf" srcId="{5CDCF0E0-BEAE-4BFD-A62F-96BBA08915B8}" destId="{9BF45E75-F3D6-4631-A9AC-FD2F17EAFC07}" srcOrd="1" destOrd="0" presId="urn:diagrams.loki3.com/VaryingWidthList"/>
    <dgm:cxn modelId="{79A93BEA-4EE6-4ED9-86EE-6D829ED0F6C6}" type="presParOf" srcId="{5CDCF0E0-BEAE-4BFD-A62F-96BBA08915B8}" destId="{A417FED8-EF4E-4AA2-9BFE-9A4F80B8B655}" srcOrd="2" destOrd="0" presId="urn:diagrams.loki3.com/VaryingWidthList"/>
    <dgm:cxn modelId="{7386F4DA-CEFB-43B8-8BA5-CFAC49802210}" type="presParOf" srcId="{5CDCF0E0-BEAE-4BFD-A62F-96BBA08915B8}" destId="{2A18A651-8314-47DD-AA98-6C3CCEAB96B0}" srcOrd="3" destOrd="0" presId="urn:diagrams.loki3.com/VaryingWidthList"/>
    <dgm:cxn modelId="{5871002A-94A4-4204-A7F2-17F5C1AFCD6C}" type="presParOf" srcId="{5CDCF0E0-BEAE-4BFD-A62F-96BBA08915B8}" destId="{E4993E5D-627E-4B00-AD16-083B1A816061}" srcOrd="4" destOrd="0" presId="urn:diagrams.loki3.com/VaryingWidthList"/>
    <dgm:cxn modelId="{E2C5AF53-327B-4AB0-A120-E4C7031D1691}" type="presParOf" srcId="{5CDCF0E0-BEAE-4BFD-A62F-96BBA08915B8}" destId="{0194350B-C45E-4784-BE6C-606AFC96578A}" srcOrd="5" destOrd="0" presId="urn:diagrams.loki3.com/VaryingWidthList"/>
    <dgm:cxn modelId="{2650D6D9-F089-4245-9CA2-711684616CCF}" type="presParOf" srcId="{5CDCF0E0-BEAE-4BFD-A62F-96BBA08915B8}" destId="{CD63D098-D964-4AC7-A2FD-69BA395E2986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57248A-76AC-4472-9890-4333FBCFCEE2}" type="doc">
      <dgm:prSet loTypeId="urn:microsoft.com/office/officeart/2005/8/layout/hList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AA3FA65F-9EE3-4EF2-AF4A-84C1281D36FB}">
      <dgm:prSet phldrT="[Text]" custT="1"/>
      <dgm:spPr/>
      <dgm:t>
        <a:bodyPr/>
        <a:lstStyle/>
        <a:p>
          <a:r>
            <a:rPr lang="en-GB" sz="1500" dirty="0" smtClean="0">
              <a:latin typeface="Century Gothic" pitchFamily="34" charset="0"/>
            </a:rPr>
            <a:t>Entry points 1:</a:t>
          </a:r>
          <a:endParaRPr lang="en-GB" sz="1500" dirty="0">
            <a:latin typeface="Century Gothic" pitchFamily="34" charset="0"/>
          </a:endParaRPr>
        </a:p>
      </dgm:t>
    </dgm:pt>
    <dgm:pt modelId="{14E60BE4-66FF-461A-A316-E8193FC68B8B}" type="parTrans" cxnId="{92CCEA42-A788-4604-9670-0E6DE10F3AF4}">
      <dgm:prSet/>
      <dgm:spPr/>
      <dgm:t>
        <a:bodyPr/>
        <a:lstStyle/>
        <a:p>
          <a:endParaRPr lang="en-GB" sz="1800">
            <a:solidFill>
              <a:schemeClr val="bg1"/>
            </a:solidFill>
            <a:latin typeface="Century Gothic" pitchFamily="34" charset="0"/>
          </a:endParaRPr>
        </a:p>
      </dgm:t>
    </dgm:pt>
    <dgm:pt modelId="{E7734C59-16A9-443D-947C-65B1035B2A69}" type="sibTrans" cxnId="{92CCEA42-A788-4604-9670-0E6DE10F3AF4}">
      <dgm:prSet/>
      <dgm:spPr/>
      <dgm:t>
        <a:bodyPr/>
        <a:lstStyle/>
        <a:p>
          <a:endParaRPr lang="en-GB" sz="1800">
            <a:solidFill>
              <a:schemeClr val="bg1"/>
            </a:solidFill>
            <a:latin typeface="Century Gothic" pitchFamily="34" charset="0"/>
          </a:endParaRPr>
        </a:p>
      </dgm:t>
    </dgm:pt>
    <dgm:pt modelId="{F368610F-DB0F-4ACC-A679-225A61D15652}">
      <dgm:prSet phldrT="[Text]" custT="1"/>
      <dgm:spPr/>
      <dgm:t>
        <a:bodyPr/>
        <a:lstStyle/>
        <a:p>
          <a:r>
            <a:rPr lang="en-GB" sz="1500" smtClean="0">
              <a:latin typeface="Century Gothic" pitchFamily="34" charset="0"/>
            </a:rPr>
            <a:t>Entry points 2:</a:t>
          </a:r>
          <a:endParaRPr lang="en-GB" sz="1500" dirty="0">
            <a:latin typeface="Century Gothic" pitchFamily="34" charset="0"/>
          </a:endParaRPr>
        </a:p>
      </dgm:t>
    </dgm:pt>
    <dgm:pt modelId="{B9606A91-F30D-4F0F-9859-7C0255F96815}" type="parTrans" cxnId="{A3A1D7F5-8A9B-4831-8D98-92A3100E03B2}">
      <dgm:prSet/>
      <dgm:spPr/>
      <dgm:t>
        <a:bodyPr/>
        <a:lstStyle/>
        <a:p>
          <a:endParaRPr lang="en-GB" sz="1800">
            <a:solidFill>
              <a:schemeClr val="bg1"/>
            </a:solidFill>
            <a:latin typeface="Century Gothic" pitchFamily="34" charset="0"/>
          </a:endParaRPr>
        </a:p>
      </dgm:t>
    </dgm:pt>
    <dgm:pt modelId="{1EF33E79-045E-4F9C-9ED0-B95FB38D194D}" type="sibTrans" cxnId="{A3A1D7F5-8A9B-4831-8D98-92A3100E03B2}">
      <dgm:prSet/>
      <dgm:spPr/>
      <dgm:t>
        <a:bodyPr/>
        <a:lstStyle/>
        <a:p>
          <a:endParaRPr lang="en-GB" sz="1800">
            <a:solidFill>
              <a:schemeClr val="bg1"/>
            </a:solidFill>
            <a:latin typeface="Century Gothic" pitchFamily="34" charset="0"/>
          </a:endParaRPr>
        </a:p>
      </dgm:t>
    </dgm:pt>
    <dgm:pt modelId="{925CBC28-C216-415E-8ACE-D3F497D838A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600" smtClean="0">
              <a:latin typeface="Century Gothic" pitchFamily="34" charset="0"/>
            </a:rPr>
            <a:t>Entry points 3:</a:t>
          </a:r>
          <a:endParaRPr lang="en-GB" sz="1600" dirty="0">
            <a:latin typeface="Century Gothic" pitchFamily="34" charset="0"/>
          </a:endParaRPr>
        </a:p>
      </dgm:t>
    </dgm:pt>
    <dgm:pt modelId="{E30D3FED-72E9-49ED-9B7D-FD3FE00D1AEB}" type="parTrans" cxnId="{D6552CDD-E79E-4F70-82FD-372FD8C53EE5}">
      <dgm:prSet/>
      <dgm:spPr/>
      <dgm:t>
        <a:bodyPr/>
        <a:lstStyle/>
        <a:p>
          <a:endParaRPr lang="en-GB" sz="1800">
            <a:solidFill>
              <a:schemeClr val="bg1"/>
            </a:solidFill>
            <a:latin typeface="Century Gothic" pitchFamily="34" charset="0"/>
          </a:endParaRPr>
        </a:p>
      </dgm:t>
    </dgm:pt>
    <dgm:pt modelId="{6F74CEB4-7DB2-44D2-B9EE-A148AD5BE1AD}" type="sibTrans" cxnId="{D6552CDD-E79E-4F70-82FD-372FD8C53EE5}">
      <dgm:prSet/>
      <dgm:spPr/>
      <dgm:t>
        <a:bodyPr/>
        <a:lstStyle/>
        <a:p>
          <a:endParaRPr lang="en-GB" sz="1800">
            <a:solidFill>
              <a:schemeClr val="bg1"/>
            </a:solidFill>
            <a:latin typeface="Century Gothic" pitchFamily="34" charset="0"/>
          </a:endParaRPr>
        </a:p>
      </dgm:t>
    </dgm:pt>
    <dgm:pt modelId="{5AA57AF9-89B4-4717-A1B6-3EE555001A7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600" dirty="0" smtClean="0">
              <a:latin typeface="Century Gothic" pitchFamily="34" charset="0"/>
            </a:rPr>
            <a:t>SEA (including CC ) </a:t>
          </a:r>
          <a:endParaRPr lang="en-GB" sz="1600" dirty="0">
            <a:latin typeface="Century Gothic" pitchFamily="34" charset="0"/>
          </a:endParaRPr>
        </a:p>
      </dgm:t>
    </dgm:pt>
    <dgm:pt modelId="{75F4C39E-BB52-4A31-BECB-62F3B8E37ECF}" type="parTrans" cxnId="{92CEDDF9-9EF8-48BC-A237-A8318A8F2623}">
      <dgm:prSet/>
      <dgm:spPr/>
      <dgm:t>
        <a:bodyPr/>
        <a:lstStyle/>
        <a:p>
          <a:endParaRPr lang="en-GB" sz="1800">
            <a:solidFill>
              <a:schemeClr val="bg1"/>
            </a:solidFill>
            <a:latin typeface="Century Gothic" pitchFamily="34" charset="0"/>
          </a:endParaRPr>
        </a:p>
      </dgm:t>
    </dgm:pt>
    <dgm:pt modelId="{2C66DDDF-2434-4947-985C-8F0F61EFBFC9}" type="sibTrans" cxnId="{92CEDDF9-9EF8-48BC-A237-A8318A8F2623}">
      <dgm:prSet/>
      <dgm:spPr/>
      <dgm:t>
        <a:bodyPr/>
        <a:lstStyle/>
        <a:p>
          <a:endParaRPr lang="en-GB" sz="1800">
            <a:solidFill>
              <a:schemeClr val="bg1"/>
            </a:solidFill>
            <a:latin typeface="Century Gothic" pitchFamily="34" charset="0"/>
          </a:endParaRPr>
        </a:p>
      </dgm:t>
    </dgm:pt>
    <dgm:pt modelId="{AE127BA1-87B5-4802-8C52-D02A732BEFB8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600" smtClean="0">
              <a:latin typeface="Century Gothic" pitchFamily="34" charset="0"/>
            </a:rPr>
            <a:t>Entry points 4:</a:t>
          </a:r>
          <a:endParaRPr lang="en-GB" sz="1600" dirty="0">
            <a:latin typeface="Century Gothic" pitchFamily="34" charset="0"/>
          </a:endParaRPr>
        </a:p>
      </dgm:t>
    </dgm:pt>
    <dgm:pt modelId="{32FDD4F0-A3CC-46B0-A4B0-979294331E75}" type="parTrans" cxnId="{F7D6163C-0E3C-4101-9741-FD629E9210AA}">
      <dgm:prSet/>
      <dgm:spPr/>
      <dgm:t>
        <a:bodyPr/>
        <a:lstStyle/>
        <a:p>
          <a:endParaRPr lang="en-GB" sz="1800">
            <a:solidFill>
              <a:schemeClr val="bg1"/>
            </a:solidFill>
            <a:latin typeface="Century Gothic" pitchFamily="34" charset="0"/>
          </a:endParaRPr>
        </a:p>
      </dgm:t>
    </dgm:pt>
    <dgm:pt modelId="{4E9CE9BB-64B3-48EE-94F1-153148B166EE}" type="sibTrans" cxnId="{F7D6163C-0E3C-4101-9741-FD629E9210AA}">
      <dgm:prSet/>
      <dgm:spPr/>
      <dgm:t>
        <a:bodyPr/>
        <a:lstStyle/>
        <a:p>
          <a:endParaRPr lang="en-GB" sz="1800">
            <a:solidFill>
              <a:schemeClr val="bg1"/>
            </a:solidFill>
            <a:latin typeface="Century Gothic" pitchFamily="34" charset="0"/>
          </a:endParaRPr>
        </a:p>
      </dgm:t>
    </dgm:pt>
    <dgm:pt modelId="{A1F39128-EEF0-114D-BB88-8E4D07FCFA0E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600" dirty="0" smtClean="0">
              <a:latin typeface="Century Gothic" pitchFamily="34" charset="0"/>
            </a:rPr>
            <a:t>Monitoring and implementation of environmental management plans</a:t>
          </a:r>
          <a:endParaRPr lang="en-GB" sz="1600" dirty="0">
            <a:latin typeface="Century Gothic" pitchFamily="34" charset="0"/>
          </a:endParaRPr>
        </a:p>
      </dgm:t>
    </dgm:pt>
    <dgm:pt modelId="{723C356F-BBA3-034C-8E04-9E1E8EDFAECB}" type="parTrans" cxnId="{65EE3F73-7D00-1941-A670-EC1C92AF0ED5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Century Gothic" pitchFamily="34" charset="0"/>
          </a:endParaRPr>
        </a:p>
      </dgm:t>
    </dgm:pt>
    <dgm:pt modelId="{EDBE1E30-24F2-9E44-A15A-D67BEAFE070F}" type="sibTrans" cxnId="{65EE3F73-7D00-1941-A670-EC1C92AF0ED5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Century Gothic" pitchFamily="34" charset="0"/>
          </a:endParaRPr>
        </a:p>
      </dgm:t>
    </dgm:pt>
    <dgm:pt modelId="{B7446F2B-B426-466C-A160-0AD38086A3DC}">
      <dgm:prSet phldrT="[Text]" custT="1"/>
      <dgm:spPr/>
      <dgm:t>
        <a:bodyPr/>
        <a:lstStyle/>
        <a:p>
          <a:r>
            <a:rPr lang="en-GB" sz="1500" smtClean="0">
              <a:latin typeface="Century Gothic" pitchFamily="34" charset="0"/>
            </a:rPr>
            <a:t>Renewable energy &amp; EE technology</a:t>
          </a:r>
          <a:endParaRPr lang="en-GB" sz="1500" dirty="0">
            <a:latin typeface="Century Gothic" pitchFamily="34" charset="0"/>
          </a:endParaRPr>
        </a:p>
      </dgm:t>
    </dgm:pt>
    <dgm:pt modelId="{A893A51E-791D-49F4-A8D9-12BBC4B266A4}" type="sibTrans" cxnId="{65A881E3-E195-436E-99AA-E3334F9EA325}">
      <dgm:prSet/>
      <dgm:spPr/>
      <dgm:t>
        <a:bodyPr/>
        <a:lstStyle/>
        <a:p>
          <a:endParaRPr lang="en-GB" sz="1800">
            <a:solidFill>
              <a:schemeClr val="bg1"/>
            </a:solidFill>
            <a:latin typeface="Century Gothic" pitchFamily="34" charset="0"/>
          </a:endParaRPr>
        </a:p>
      </dgm:t>
    </dgm:pt>
    <dgm:pt modelId="{9EFC9A12-E5A5-44A8-9E8C-D4308E7C59BE}" type="parTrans" cxnId="{65A881E3-E195-436E-99AA-E3334F9EA325}">
      <dgm:prSet/>
      <dgm:spPr/>
      <dgm:t>
        <a:bodyPr/>
        <a:lstStyle/>
        <a:p>
          <a:endParaRPr lang="en-GB" sz="1800">
            <a:solidFill>
              <a:schemeClr val="bg1"/>
            </a:solidFill>
            <a:latin typeface="Century Gothic" pitchFamily="34" charset="0"/>
          </a:endParaRPr>
        </a:p>
      </dgm:t>
    </dgm:pt>
    <dgm:pt modelId="{EF8B669F-632C-4FFF-A5E9-882B01A91F09}">
      <dgm:prSet phldrT="[Text]" custT="1"/>
      <dgm:spPr/>
      <dgm:t>
        <a:bodyPr/>
        <a:lstStyle/>
        <a:p>
          <a:r>
            <a:rPr lang="en-GB" sz="1500" smtClean="0">
              <a:latin typeface="Century Gothic" pitchFamily="34" charset="0"/>
            </a:rPr>
            <a:t>Ecosystem rehabilitation</a:t>
          </a:r>
          <a:endParaRPr lang="en-GB" sz="1500" dirty="0">
            <a:latin typeface="Century Gothic" pitchFamily="34" charset="0"/>
          </a:endParaRPr>
        </a:p>
      </dgm:t>
    </dgm:pt>
    <dgm:pt modelId="{8A6782DC-0CD0-403F-9DC1-6F7BF7F23B23}" type="sibTrans" cxnId="{01DBE372-84FD-4C6B-A2A5-0EF0F6641053}">
      <dgm:prSet/>
      <dgm:spPr/>
      <dgm:t>
        <a:bodyPr/>
        <a:lstStyle/>
        <a:p>
          <a:endParaRPr lang="en-GB" sz="1800">
            <a:solidFill>
              <a:schemeClr val="bg1"/>
            </a:solidFill>
            <a:latin typeface="Century Gothic" pitchFamily="34" charset="0"/>
          </a:endParaRPr>
        </a:p>
      </dgm:t>
    </dgm:pt>
    <dgm:pt modelId="{28141152-D19A-4CD8-B7D4-BB5115770326}" type="parTrans" cxnId="{01DBE372-84FD-4C6B-A2A5-0EF0F6641053}">
      <dgm:prSet/>
      <dgm:spPr/>
      <dgm:t>
        <a:bodyPr/>
        <a:lstStyle/>
        <a:p>
          <a:endParaRPr lang="en-GB" sz="1800">
            <a:solidFill>
              <a:schemeClr val="bg1"/>
            </a:solidFill>
            <a:latin typeface="Century Gothic" pitchFamily="34" charset="0"/>
          </a:endParaRPr>
        </a:p>
      </dgm:t>
    </dgm:pt>
    <dgm:pt modelId="{024D419D-0B8B-0141-B8EE-141DFD78E692}">
      <dgm:prSet phldrT="[Text]" custT="1"/>
      <dgm:spPr/>
      <dgm:t>
        <a:bodyPr/>
        <a:lstStyle/>
        <a:p>
          <a:r>
            <a:rPr lang="en-GB" sz="1500" smtClean="0">
              <a:latin typeface="Century Gothic" pitchFamily="34" charset="0"/>
            </a:rPr>
            <a:t>Sustainable Land management</a:t>
          </a:r>
          <a:endParaRPr lang="en-GB" sz="1500" dirty="0">
            <a:latin typeface="Century Gothic" pitchFamily="34" charset="0"/>
          </a:endParaRPr>
        </a:p>
      </dgm:t>
    </dgm:pt>
    <dgm:pt modelId="{E02C4634-4F9A-214B-860F-43B32B5F35AB}" type="parTrans" cxnId="{28A17B8F-D2F2-ED43-9C92-481D20979ADF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Century Gothic" pitchFamily="34" charset="0"/>
          </a:endParaRPr>
        </a:p>
      </dgm:t>
    </dgm:pt>
    <dgm:pt modelId="{94708861-9D23-244A-8B67-AB7D0E39CE34}" type="sibTrans" cxnId="{28A17B8F-D2F2-ED43-9C92-481D20979ADF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Century Gothic" pitchFamily="34" charset="0"/>
          </a:endParaRPr>
        </a:p>
      </dgm:t>
    </dgm:pt>
    <dgm:pt modelId="{81E26585-1729-2846-8D0C-8C06E619A8E7}">
      <dgm:prSet phldrT="[Text]" custT="1"/>
      <dgm:spPr/>
      <dgm:t>
        <a:bodyPr/>
        <a:lstStyle/>
        <a:p>
          <a:r>
            <a:rPr lang="en-GB" sz="1500" smtClean="0">
              <a:latin typeface="Century Gothic" pitchFamily="34" charset="0"/>
            </a:rPr>
            <a:t>IWRM</a:t>
          </a:r>
          <a:endParaRPr lang="en-GB" sz="1500" dirty="0">
            <a:latin typeface="Century Gothic" pitchFamily="34" charset="0"/>
          </a:endParaRPr>
        </a:p>
      </dgm:t>
    </dgm:pt>
    <dgm:pt modelId="{C7907AAF-1F69-BA47-92CD-D9B2468CC7BE}" type="parTrans" cxnId="{A1221CAC-841B-3748-806D-4FC3AF9AD765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Century Gothic" pitchFamily="34" charset="0"/>
          </a:endParaRPr>
        </a:p>
      </dgm:t>
    </dgm:pt>
    <dgm:pt modelId="{130146B2-B512-1F47-BC59-BA5CB46251F2}" type="sibTrans" cxnId="{A1221CAC-841B-3748-806D-4FC3AF9AD765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Century Gothic" pitchFamily="34" charset="0"/>
          </a:endParaRPr>
        </a:p>
      </dgm:t>
    </dgm:pt>
    <dgm:pt modelId="{533A9903-88CE-CA4D-86D8-824FC1DBE32E}">
      <dgm:prSet phldrT="[Text]" custT="1"/>
      <dgm:spPr/>
      <dgm:t>
        <a:bodyPr/>
        <a:lstStyle/>
        <a:p>
          <a:r>
            <a:rPr lang="en-GB" sz="1500" smtClean="0">
              <a:latin typeface="Century Gothic" pitchFamily="34" charset="0"/>
            </a:rPr>
            <a:t>Sustainable Forestry</a:t>
          </a:r>
          <a:endParaRPr lang="en-GB" sz="1500" dirty="0">
            <a:latin typeface="Century Gothic" pitchFamily="34" charset="0"/>
          </a:endParaRPr>
        </a:p>
      </dgm:t>
    </dgm:pt>
    <dgm:pt modelId="{1CF43906-4BF0-C347-BD70-BA68A9F1A304}" type="parTrans" cxnId="{5EADA1F1-55A2-0C45-AB7A-1EDDCFA1F32C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Century Gothic" pitchFamily="34" charset="0"/>
          </a:endParaRPr>
        </a:p>
      </dgm:t>
    </dgm:pt>
    <dgm:pt modelId="{7951094B-154B-CA4F-9D39-6914CAE460C1}" type="sibTrans" cxnId="{5EADA1F1-55A2-0C45-AB7A-1EDDCFA1F32C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Century Gothic" pitchFamily="34" charset="0"/>
          </a:endParaRPr>
        </a:p>
      </dgm:t>
    </dgm:pt>
    <dgm:pt modelId="{C90826CC-9F1B-1F4B-9214-3C4C874C2052}">
      <dgm:prSet phldrT="[Text]" custT="1"/>
      <dgm:spPr/>
      <dgm:t>
        <a:bodyPr/>
        <a:lstStyle/>
        <a:p>
          <a:r>
            <a:rPr lang="en-GB" sz="1500" smtClean="0">
              <a:latin typeface="Century Gothic" pitchFamily="34" charset="0"/>
            </a:rPr>
            <a:t>Mines and quarries </a:t>
          </a:r>
          <a:endParaRPr lang="en-GB" sz="1500" dirty="0">
            <a:latin typeface="Century Gothic" pitchFamily="34" charset="0"/>
          </a:endParaRPr>
        </a:p>
      </dgm:t>
    </dgm:pt>
    <dgm:pt modelId="{9535AB39-E939-2E4D-A047-FB98105C036C}" type="parTrans" cxnId="{A0101264-4C13-8641-8536-20E11E2899C9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Century Gothic" pitchFamily="34" charset="0"/>
          </a:endParaRPr>
        </a:p>
      </dgm:t>
    </dgm:pt>
    <dgm:pt modelId="{7F07B05A-145D-364B-9F12-73AFCA092BCD}" type="sibTrans" cxnId="{A0101264-4C13-8641-8536-20E11E2899C9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Century Gothic" pitchFamily="34" charset="0"/>
          </a:endParaRPr>
        </a:p>
      </dgm:t>
    </dgm:pt>
    <dgm:pt modelId="{B06FB205-C241-1241-8E7B-0DD58BF3C355}">
      <dgm:prSet phldrT="[Text]" custT="1"/>
      <dgm:spPr/>
      <dgm:t>
        <a:bodyPr/>
        <a:lstStyle/>
        <a:p>
          <a:r>
            <a:rPr lang="en-GB" sz="1500" smtClean="0">
              <a:latin typeface="Century Gothic" pitchFamily="34" charset="0"/>
            </a:rPr>
            <a:t>Pollution management </a:t>
          </a:r>
          <a:endParaRPr lang="en-GB" sz="1500" dirty="0">
            <a:latin typeface="Century Gothic" pitchFamily="34" charset="0"/>
          </a:endParaRPr>
        </a:p>
      </dgm:t>
    </dgm:pt>
    <dgm:pt modelId="{6B3FAF42-9733-3E4C-94AA-D12C73305D08}" type="parTrans" cxnId="{A330F5D1-D741-2B48-AD73-D65C2B823E3E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Century Gothic" pitchFamily="34" charset="0"/>
          </a:endParaRPr>
        </a:p>
      </dgm:t>
    </dgm:pt>
    <dgm:pt modelId="{1F110FC0-72D2-FE4A-BA72-C7D8F3E3328A}" type="sibTrans" cxnId="{A330F5D1-D741-2B48-AD73-D65C2B823E3E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Century Gothic" pitchFamily="34" charset="0"/>
          </a:endParaRPr>
        </a:p>
      </dgm:t>
    </dgm:pt>
    <dgm:pt modelId="{B4CA00CB-415E-464F-ACF8-144A57832626}">
      <dgm:prSet phldrT="[Text]" custT="1"/>
      <dgm:spPr/>
      <dgm:t>
        <a:bodyPr/>
        <a:lstStyle/>
        <a:p>
          <a:r>
            <a:rPr lang="en-GB" sz="1500" smtClean="0">
              <a:latin typeface="Century Gothic" pitchFamily="34" charset="0"/>
            </a:rPr>
            <a:t>Irrigation technology</a:t>
          </a:r>
          <a:endParaRPr lang="en-GB" sz="1500" dirty="0">
            <a:latin typeface="Century Gothic" pitchFamily="34" charset="0"/>
          </a:endParaRPr>
        </a:p>
      </dgm:t>
    </dgm:pt>
    <dgm:pt modelId="{A46809B3-98BF-5B42-8BD2-033C9F84D060}" type="parTrans" cxnId="{3A1843A7-B4E4-8F4D-9C64-6C077816F76A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Century Gothic" pitchFamily="34" charset="0"/>
          </a:endParaRPr>
        </a:p>
      </dgm:t>
    </dgm:pt>
    <dgm:pt modelId="{C6F6C9BF-7232-4549-8E09-EDA56E81C368}" type="sibTrans" cxnId="{3A1843A7-B4E4-8F4D-9C64-6C077816F76A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Century Gothic" pitchFamily="34" charset="0"/>
          </a:endParaRPr>
        </a:p>
      </dgm:t>
    </dgm:pt>
    <dgm:pt modelId="{8F4CEFB5-FE79-464D-AF55-6A28E854533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600" dirty="0" smtClean="0">
              <a:latin typeface="Century Gothic" pitchFamily="34" charset="0"/>
            </a:rPr>
            <a:t>Sector-specific adaptation and mitigation,</a:t>
          </a:r>
          <a:endParaRPr lang="en-GB" sz="1600" dirty="0">
            <a:latin typeface="Century Gothic" pitchFamily="34" charset="0"/>
          </a:endParaRPr>
        </a:p>
      </dgm:t>
    </dgm:pt>
    <dgm:pt modelId="{89E36B7B-8DE7-024E-9FCE-10B36C725D69}" type="parTrans" cxnId="{4C9CFF6B-76B1-794D-9798-A64B8BB4EE53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Century Gothic" pitchFamily="34" charset="0"/>
          </a:endParaRPr>
        </a:p>
      </dgm:t>
    </dgm:pt>
    <dgm:pt modelId="{1C0759C2-6329-1D47-9F48-96A91BA34D7E}" type="sibTrans" cxnId="{4C9CFF6B-76B1-794D-9798-A64B8BB4EE53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Century Gothic" pitchFamily="34" charset="0"/>
          </a:endParaRPr>
        </a:p>
      </dgm:t>
    </dgm:pt>
    <dgm:pt modelId="{E7C5FFA6-A0BB-B64A-BBD8-640E0C739803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sz="1600" dirty="0">
            <a:solidFill>
              <a:schemeClr val="tx1"/>
            </a:solidFill>
            <a:latin typeface="Century Gothic" pitchFamily="34" charset="0"/>
          </a:endParaRPr>
        </a:p>
      </dgm:t>
    </dgm:pt>
    <dgm:pt modelId="{EEC07023-A9FB-5F44-91A0-51A8CDA58746}" type="parTrans" cxnId="{4D1A293B-3A8A-934C-AC7B-E6F25E7E3E25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Century Gothic" pitchFamily="34" charset="0"/>
          </a:endParaRPr>
        </a:p>
      </dgm:t>
    </dgm:pt>
    <dgm:pt modelId="{36CB2067-3AE8-934B-88E6-BC5DB9766F66}" type="sibTrans" cxnId="{4D1A293B-3A8A-934C-AC7B-E6F25E7E3E25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Century Gothic" pitchFamily="34" charset="0"/>
          </a:endParaRPr>
        </a:p>
      </dgm:t>
    </dgm:pt>
    <dgm:pt modelId="{FC455849-040A-FB4E-9DDB-812512DFDD9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sz="1600" dirty="0">
            <a:solidFill>
              <a:schemeClr val="tx1"/>
            </a:solidFill>
            <a:latin typeface="Century Gothic" pitchFamily="34" charset="0"/>
          </a:endParaRPr>
        </a:p>
      </dgm:t>
    </dgm:pt>
    <dgm:pt modelId="{C2A31628-BDB8-8B41-966B-530079187DAA}" type="parTrans" cxnId="{E59A1477-F962-9546-B4E8-CCEF40F4FA08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Century Gothic" pitchFamily="34" charset="0"/>
          </a:endParaRPr>
        </a:p>
      </dgm:t>
    </dgm:pt>
    <dgm:pt modelId="{3C25A471-FD2C-CE45-AA1D-7298E05183D7}" type="sibTrans" cxnId="{E59A1477-F962-9546-B4E8-CCEF40F4FA08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Century Gothic" pitchFamily="34" charset="0"/>
          </a:endParaRPr>
        </a:p>
      </dgm:t>
    </dgm:pt>
    <dgm:pt modelId="{42A48AE2-525E-9B48-AB2C-D3214CAD5AC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sz="1600" dirty="0">
            <a:solidFill>
              <a:schemeClr val="tx1"/>
            </a:solidFill>
            <a:latin typeface="Century Gothic" pitchFamily="34" charset="0"/>
          </a:endParaRPr>
        </a:p>
      </dgm:t>
    </dgm:pt>
    <dgm:pt modelId="{3B9D1C3B-AE8E-694F-90B8-D1B1947EBF0F}" type="parTrans" cxnId="{D91FDECD-5BE4-5A43-9F6D-632202AA82EC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Century Gothic" pitchFamily="34" charset="0"/>
          </a:endParaRPr>
        </a:p>
      </dgm:t>
    </dgm:pt>
    <dgm:pt modelId="{E43CD409-2D42-8F47-B5F3-AA7BC4880FBE}" type="sibTrans" cxnId="{D91FDECD-5BE4-5A43-9F6D-632202AA82EC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Century Gothic" pitchFamily="34" charset="0"/>
          </a:endParaRPr>
        </a:p>
      </dgm:t>
    </dgm:pt>
    <dgm:pt modelId="{F3C52FC8-3489-3F49-889A-99A3A54B435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sz="1600" dirty="0">
            <a:solidFill>
              <a:schemeClr val="tx1"/>
            </a:solidFill>
            <a:latin typeface="Century Gothic" pitchFamily="34" charset="0"/>
          </a:endParaRPr>
        </a:p>
      </dgm:t>
    </dgm:pt>
    <dgm:pt modelId="{35C5BB21-4046-0B40-AEE0-612E3C0FFED5}" type="parTrans" cxnId="{5BD67ECB-FB48-FD48-A780-172A8929C7CE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Century Gothic" pitchFamily="34" charset="0"/>
          </a:endParaRPr>
        </a:p>
      </dgm:t>
    </dgm:pt>
    <dgm:pt modelId="{AA2A6410-4FD3-E348-AE48-B317399AE973}" type="sibTrans" cxnId="{5BD67ECB-FB48-FD48-A780-172A8929C7CE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Century Gothic" pitchFamily="34" charset="0"/>
          </a:endParaRPr>
        </a:p>
      </dgm:t>
    </dgm:pt>
    <dgm:pt modelId="{B5B9DC54-4ADB-644F-9B7C-35E16C90DAE3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600" smtClean="0">
              <a:latin typeface="Century Gothic" pitchFamily="34" charset="0"/>
            </a:rPr>
            <a:t>Environmental Auditing  </a:t>
          </a:r>
          <a:endParaRPr lang="en-GB" sz="1600" dirty="0">
            <a:latin typeface="Century Gothic" pitchFamily="34" charset="0"/>
          </a:endParaRPr>
        </a:p>
      </dgm:t>
    </dgm:pt>
    <dgm:pt modelId="{0E427E37-D739-BE42-84FF-91B6F106A0AF}" type="parTrans" cxnId="{8AD3D0BD-D7A1-D447-9EAA-BA4BA6C0A304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entury Gothic" pitchFamily="34" charset="0"/>
          </a:endParaRPr>
        </a:p>
      </dgm:t>
    </dgm:pt>
    <dgm:pt modelId="{C754F935-58A1-B34A-8CA4-78740DA6BDAE}" type="sibTrans" cxnId="{8AD3D0BD-D7A1-D447-9EAA-BA4BA6C0A304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entury Gothic" pitchFamily="34" charset="0"/>
          </a:endParaRPr>
        </a:p>
      </dgm:t>
    </dgm:pt>
    <dgm:pt modelId="{78B02436-6E4A-48DF-A699-7120DC0A4CCD}">
      <dgm:prSet phldrT="[Text]" custT="1"/>
      <dgm:spPr/>
      <dgm:t>
        <a:bodyPr/>
        <a:lstStyle/>
        <a:p>
          <a:r>
            <a:rPr lang="en-GB" sz="1500" dirty="0" smtClean="0">
              <a:latin typeface="Century Gothic" pitchFamily="34" charset="0"/>
            </a:rPr>
            <a:t>Applied and adaptive research (AF, waste, urban planning)</a:t>
          </a:r>
          <a:endParaRPr lang="en-GB" sz="1500" dirty="0">
            <a:latin typeface="Century Gothic" pitchFamily="34" charset="0"/>
          </a:endParaRPr>
        </a:p>
      </dgm:t>
    </dgm:pt>
    <dgm:pt modelId="{75A1FA15-C3C2-47B7-9213-07322486A639}" type="parTrans" cxnId="{930A6040-BB5D-4640-9DDA-67141AE58966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entury Gothic" pitchFamily="34" charset="0"/>
          </a:endParaRPr>
        </a:p>
      </dgm:t>
    </dgm:pt>
    <dgm:pt modelId="{F183172C-7D8B-4E96-A135-0F7C46C0A7CD}" type="sibTrans" cxnId="{930A6040-BB5D-4640-9DDA-67141AE58966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entury Gothic" pitchFamily="34" charset="0"/>
          </a:endParaRPr>
        </a:p>
      </dgm:t>
    </dgm:pt>
    <dgm:pt modelId="{E4BD0BE5-5765-4A43-990E-6B9EC691C9DE}">
      <dgm:prSet phldrT="[Text]" custT="1"/>
      <dgm:spPr/>
      <dgm:t>
        <a:bodyPr/>
        <a:lstStyle/>
        <a:p>
          <a:r>
            <a:rPr lang="en-GB" sz="1500" smtClean="0">
              <a:latin typeface="Century Gothic" pitchFamily="34" charset="0"/>
            </a:rPr>
            <a:t>Disaster risk reduction</a:t>
          </a:r>
          <a:endParaRPr lang="en-GB" sz="1500" dirty="0">
            <a:latin typeface="Century Gothic" pitchFamily="34" charset="0"/>
          </a:endParaRPr>
        </a:p>
      </dgm:t>
    </dgm:pt>
    <dgm:pt modelId="{77E5C3F5-F13D-C94F-B1FF-94B25BC740CA}" type="parTrans" cxnId="{33162AC2-F403-6A4D-ABB4-29D05A82B2F5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entury Gothic" pitchFamily="34" charset="0"/>
          </a:endParaRPr>
        </a:p>
      </dgm:t>
    </dgm:pt>
    <dgm:pt modelId="{D8CDAC0B-A074-B449-A6B8-ADC0955A667E}" type="sibTrans" cxnId="{33162AC2-F403-6A4D-ABB4-29D05A82B2F5}">
      <dgm:prSet/>
      <dgm:spPr/>
      <dgm:t>
        <a:bodyPr/>
        <a:lstStyle/>
        <a:p>
          <a:endParaRPr lang="en-US" sz="2400">
            <a:solidFill>
              <a:schemeClr val="bg1"/>
            </a:solidFill>
            <a:latin typeface="Century Gothic" pitchFamily="34" charset="0"/>
          </a:endParaRPr>
        </a:p>
      </dgm:t>
    </dgm:pt>
    <dgm:pt modelId="{0EFDCEE1-9A45-F74A-9EF8-EFC25A30ACD3}">
      <dgm:prSet phldrT="[Text]" custT="1"/>
      <dgm:spPr/>
      <dgm:t>
        <a:bodyPr/>
        <a:lstStyle/>
        <a:p>
          <a:r>
            <a:rPr lang="en-GB" sz="1500" smtClean="0">
              <a:latin typeface="Century Gothic" pitchFamily="34" charset="0"/>
            </a:rPr>
            <a:t>Promotion and protection of biodiversity</a:t>
          </a:r>
          <a:endParaRPr lang="en-GB" sz="1500" dirty="0">
            <a:latin typeface="Century Gothic" pitchFamily="34" charset="0"/>
          </a:endParaRPr>
        </a:p>
      </dgm:t>
    </dgm:pt>
    <dgm:pt modelId="{EEB270F0-122E-084B-B57A-2F9B19576D17}" type="parTrans" cxnId="{FB8CFC3B-799E-3249-8286-BC1CAA4E0E40}">
      <dgm:prSet/>
      <dgm:spPr/>
      <dgm:t>
        <a:bodyPr/>
        <a:lstStyle/>
        <a:p>
          <a:endParaRPr lang="en-US" sz="2400">
            <a:latin typeface="Century Gothic" pitchFamily="34" charset="0"/>
          </a:endParaRPr>
        </a:p>
      </dgm:t>
    </dgm:pt>
    <dgm:pt modelId="{C6474EF7-6C40-2347-A72C-2CA7BF2B33CE}" type="sibTrans" cxnId="{FB8CFC3B-799E-3249-8286-BC1CAA4E0E40}">
      <dgm:prSet/>
      <dgm:spPr/>
      <dgm:t>
        <a:bodyPr/>
        <a:lstStyle/>
        <a:p>
          <a:endParaRPr lang="en-US" sz="2400">
            <a:latin typeface="Century Gothic" pitchFamily="34" charset="0"/>
          </a:endParaRPr>
        </a:p>
      </dgm:t>
    </dgm:pt>
    <dgm:pt modelId="{BFC5370C-AF13-EF40-9622-243E35C53691}">
      <dgm:prSet phldrT="[Text]" custT="1"/>
      <dgm:spPr/>
      <dgm:t>
        <a:bodyPr/>
        <a:lstStyle/>
        <a:p>
          <a:r>
            <a:rPr lang="en-GB" sz="1500" smtClean="0">
              <a:latin typeface="Century Gothic" pitchFamily="34" charset="0"/>
            </a:rPr>
            <a:t>Data collection, monitoring &amp; MIS</a:t>
          </a:r>
          <a:endParaRPr lang="en-GB" sz="1500" dirty="0">
            <a:latin typeface="Century Gothic" pitchFamily="34" charset="0"/>
          </a:endParaRPr>
        </a:p>
      </dgm:t>
    </dgm:pt>
    <dgm:pt modelId="{ABC0656B-9D81-E442-AC4B-159CFE72AEE3}" type="parTrans" cxnId="{DA9B08BB-E9D5-BE46-A847-2657CF50D37A}">
      <dgm:prSet/>
      <dgm:spPr/>
      <dgm:t>
        <a:bodyPr/>
        <a:lstStyle/>
        <a:p>
          <a:endParaRPr lang="en-US" sz="2400">
            <a:latin typeface="Century Gothic" pitchFamily="34" charset="0"/>
          </a:endParaRPr>
        </a:p>
      </dgm:t>
    </dgm:pt>
    <dgm:pt modelId="{4C4528B8-CF25-E840-A934-5B2CC09C7965}" type="sibTrans" cxnId="{DA9B08BB-E9D5-BE46-A847-2657CF50D37A}">
      <dgm:prSet/>
      <dgm:spPr/>
      <dgm:t>
        <a:bodyPr/>
        <a:lstStyle/>
        <a:p>
          <a:endParaRPr lang="en-US" sz="2400">
            <a:latin typeface="Century Gothic" pitchFamily="34" charset="0"/>
          </a:endParaRPr>
        </a:p>
      </dgm:t>
    </dgm:pt>
    <dgm:pt modelId="{5E932A27-9D35-0645-909C-208001DBD08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600" smtClean="0">
              <a:latin typeface="Century Gothic" pitchFamily="34" charset="0"/>
            </a:rPr>
            <a:t>Support to cross-sectoral integrated planning (e.g. IDP, VUP)</a:t>
          </a:r>
          <a:endParaRPr lang="en-GB" sz="1600" dirty="0">
            <a:latin typeface="Century Gothic" pitchFamily="34" charset="0"/>
          </a:endParaRPr>
        </a:p>
      </dgm:t>
    </dgm:pt>
    <dgm:pt modelId="{E238BCB5-AB61-5644-BA0A-64B2203C99F9}" type="parTrans" cxnId="{F332630F-F9E3-8745-B761-736D6E9833BE}">
      <dgm:prSet/>
      <dgm:spPr/>
      <dgm:t>
        <a:bodyPr/>
        <a:lstStyle/>
        <a:p>
          <a:endParaRPr lang="en-US" sz="2400">
            <a:latin typeface="Century Gothic" pitchFamily="34" charset="0"/>
          </a:endParaRPr>
        </a:p>
      </dgm:t>
    </dgm:pt>
    <dgm:pt modelId="{28F9F3C5-4273-4B41-85F2-7E2AB331431B}" type="sibTrans" cxnId="{F332630F-F9E3-8745-B761-736D6E9833BE}">
      <dgm:prSet/>
      <dgm:spPr/>
      <dgm:t>
        <a:bodyPr/>
        <a:lstStyle/>
        <a:p>
          <a:endParaRPr lang="en-US" sz="2400">
            <a:latin typeface="Century Gothic" pitchFamily="34" charset="0"/>
          </a:endParaRPr>
        </a:p>
      </dgm:t>
    </dgm:pt>
    <dgm:pt modelId="{A43D3423-315A-4630-AD28-C3D7C7F21B7C}" type="pres">
      <dgm:prSet presAssocID="{2A57248A-76AC-4472-9890-4333FBCFCE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9C259C2-A14E-4510-91CD-995FE1E07053}" type="pres">
      <dgm:prSet presAssocID="{AA3FA65F-9EE3-4EF2-AF4A-84C1281D36FB}" presName="node" presStyleLbl="node1" presStyleIdx="0" presStyleCnt="4" custScaleX="1277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06EB95-723B-4EE1-8C03-3A4FEC990119}" type="pres">
      <dgm:prSet presAssocID="{E7734C59-16A9-443D-947C-65B1035B2A69}" presName="sibTrans" presStyleCnt="0"/>
      <dgm:spPr/>
      <dgm:t>
        <a:bodyPr/>
        <a:lstStyle/>
        <a:p>
          <a:endParaRPr lang="en-US"/>
        </a:p>
      </dgm:t>
    </dgm:pt>
    <dgm:pt modelId="{0024C086-0504-43B1-B9D1-B6FEEF387F98}" type="pres">
      <dgm:prSet presAssocID="{F368610F-DB0F-4ACC-A679-225A61D15652}" presName="node" presStyleLbl="node1" presStyleIdx="1" presStyleCnt="4" custScaleX="152054" custLinFactNeighborX="-26910" custLinFactNeighborY="-44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F2085A-814B-4E8D-902C-79397BAB9B11}" type="pres">
      <dgm:prSet presAssocID="{1EF33E79-045E-4F9C-9ED0-B95FB38D194D}" presName="sibTrans" presStyleCnt="0"/>
      <dgm:spPr/>
      <dgm:t>
        <a:bodyPr/>
        <a:lstStyle/>
        <a:p>
          <a:endParaRPr lang="en-US"/>
        </a:p>
      </dgm:t>
    </dgm:pt>
    <dgm:pt modelId="{4FB9BC3F-AA08-4A9D-80AF-462F21E61326}" type="pres">
      <dgm:prSet presAssocID="{925CBC28-C216-415E-8ACE-D3F497D838AE}" presName="node" presStyleLbl="node1" presStyleIdx="2" presStyleCnt="4" custScaleX="1211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17F0CC-F66D-4E2D-A431-1FF6CA94B0E9}" type="pres">
      <dgm:prSet presAssocID="{6F74CEB4-7DB2-44D2-B9EE-A148AD5BE1AD}" presName="sibTrans" presStyleCnt="0"/>
      <dgm:spPr/>
      <dgm:t>
        <a:bodyPr/>
        <a:lstStyle/>
        <a:p>
          <a:endParaRPr lang="en-US"/>
        </a:p>
      </dgm:t>
    </dgm:pt>
    <dgm:pt modelId="{384CB714-5FF1-449B-9565-A0E4F4C2306B}" type="pres">
      <dgm:prSet presAssocID="{AE127BA1-87B5-4802-8C52-D02A732BEFB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ADA1F1-55A2-0C45-AB7A-1EDDCFA1F32C}" srcId="{AA3FA65F-9EE3-4EF2-AF4A-84C1281D36FB}" destId="{533A9903-88CE-CA4D-86D8-824FC1DBE32E}" srcOrd="3" destOrd="0" parTransId="{1CF43906-4BF0-C347-BD70-BA68A9F1A304}" sibTransId="{7951094B-154B-CA4F-9D39-6914CAE460C1}"/>
    <dgm:cxn modelId="{E89B2028-EE97-854F-93A3-15238E6BFD85}" type="presOf" srcId="{FC455849-040A-FB4E-9DDB-812512DFDD90}" destId="{4FB9BC3F-AA08-4A9D-80AF-462F21E61326}" srcOrd="0" destOrd="6" presId="urn:microsoft.com/office/officeart/2005/8/layout/hList6"/>
    <dgm:cxn modelId="{02F7ED69-849C-994A-BEEA-A0993A1299EF}" type="presOf" srcId="{AE127BA1-87B5-4802-8C52-D02A732BEFB8}" destId="{384CB714-5FF1-449B-9565-A0E4F4C2306B}" srcOrd="0" destOrd="0" presId="urn:microsoft.com/office/officeart/2005/8/layout/hList6"/>
    <dgm:cxn modelId="{DA9B08BB-E9D5-BE46-A847-2657CF50D37A}" srcId="{F368610F-DB0F-4ACC-A679-225A61D15652}" destId="{BFC5370C-AF13-EF40-9622-243E35C53691}" srcOrd="5" destOrd="0" parTransId="{ABC0656B-9D81-E442-AC4B-159CFE72AEE3}" sibTransId="{4C4528B8-CF25-E840-A934-5B2CC09C7965}"/>
    <dgm:cxn modelId="{D19A4F04-1130-7542-8CDB-46F1453B46CA}" type="presOf" srcId="{B7446F2B-B426-466C-A160-0AD38086A3DC}" destId="{0024C086-0504-43B1-B9D1-B6FEEF387F98}" srcOrd="0" destOrd="1" presId="urn:microsoft.com/office/officeart/2005/8/layout/hList6"/>
    <dgm:cxn modelId="{01DBE372-84FD-4C6B-A2A5-0EF0F6641053}" srcId="{AA3FA65F-9EE3-4EF2-AF4A-84C1281D36FB}" destId="{EF8B669F-632C-4FFF-A5E9-882B01A91F09}" srcOrd="0" destOrd="0" parTransId="{28141152-D19A-4CD8-B7D4-BB5115770326}" sibTransId="{8A6782DC-0CD0-403F-9DC1-6F7BF7F23B23}"/>
    <dgm:cxn modelId="{427218CD-2DF9-B842-BEEB-B710B854F676}" type="presOf" srcId="{024D419D-0B8B-0141-B8EE-141DFD78E692}" destId="{B9C259C2-A14E-4510-91CD-995FE1E07053}" srcOrd="0" destOrd="2" presId="urn:microsoft.com/office/officeart/2005/8/layout/hList6"/>
    <dgm:cxn modelId="{D6552CDD-E79E-4F70-82FD-372FD8C53EE5}" srcId="{2A57248A-76AC-4472-9890-4333FBCFCEE2}" destId="{925CBC28-C216-415E-8ACE-D3F497D838AE}" srcOrd="2" destOrd="0" parTransId="{E30D3FED-72E9-49ED-9B7D-FD3FE00D1AEB}" sibTransId="{6F74CEB4-7DB2-44D2-B9EE-A148AD5BE1AD}"/>
    <dgm:cxn modelId="{8738D9E2-B691-EE4A-9047-E1376F286CC4}" type="presOf" srcId="{B4CA00CB-415E-464F-ACF8-144A57832626}" destId="{0024C086-0504-43B1-B9D1-B6FEEF387F98}" srcOrd="0" destOrd="3" presId="urn:microsoft.com/office/officeart/2005/8/layout/hList6"/>
    <dgm:cxn modelId="{948EBC6A-6D1E-1D48-879A-B22403870F48}" type="presOf" srcId="{78B02436-6E4A-48DF-A699-7120DC0A4CCD}" destId="{0024C086-0504-43B1-B9D1-B6FEEF387F98}" srcOrd="0" destOrd="4" presId="urn:microsoft.com/office/officeart/2005/8/layout/hList6"/>
    <dgm:cxn modelId="{DE2B245C-D8D2-674A-9EE0-ADB4308BB480}" type="presOf" srcId="{EF8B669F-632C-4FFF-A5E9-882B01A91F09}" destId="{B9C259C2-A14E-4510-91CD-995FE1E07053}" srcOrd="0" destOrd="1" presId="urn:microsoft.com/office/officeart/2005/8/layout/hList6"/>
    <dgm:cxn modelId="{8AD3D0BD-D7A1-D447-9EAA-BA4BA6C0A304}" srcId="{AE127BA1-87B5-4802-8C52-D02A732BEFB8}" destId="{B5B9DC54-4ADB-644F-9B7C-35E16C90DAE3}" srcOrd="1" destOrd="0" parTransId="{0E427E37-D739-BE42-84FF-91B6F106A0AF}" sibTransId="{C754F935-58A1-B34A-8CA4-78740DA6BDAE}"/>
    <dgm:cxn modelId="{3A1843A7-B4E4-8F4D-9C64-6C077816F76A}" srcId="{F368610F-DB0F-4ACC-A679-225A61D15652}" destId="{B4CA00CB-415E-464F-ACF8-144A57832626}" srcOrd="2" destOrd="0" parTransId="{A46809B3-98BF-5B42-8BD2-033C9F84D060}" sibTransId="{C6F6C9BF-7232-4549-8E09-EDA56E81C368}"/>
    <dgm:cxn modelId="{92CEDDF9-9EF8-48BC-A237-A8318A8F2623}" srcId="{925CBC28-C216-415E-8ACE-D3F497D838AE}" destId="{5AA57AF9-89B4-4717-A1B6-3EE555001A77}" srcOrd="0" destOrd="0" parTransId="{75F4C39E-BB52-4A31-BECB-62F3B8E37ECF}" sibTransId="{2C66DDDF-2434-4947-985C-8F0F61EFBFC9}"/>
    <dgm:cxn modelId="{65EE3F73-7D00-1941-A670-EC1C92AF0ED5}" srcId="{AE127BA1-87B5-4802-8C52-D02A732BEFB8}" destId="{A1F39128-EEF0-114D-BB88-8E4D07FCFA0E}" srcOrd="0" destOrd="0" parTransId="{723C356F-BBA3-034C-8E04-9E1E8EDFAECB}" sibTransId="{EDBE1E30-24F2-9E44-A15A-D67BEAFE070F}"/>
    <dgm:cxn modelId="{A1221CAC-841B-3748-806D-4FC3AF9AD765}" srcId="{AA3FA65F-9EE3-4EF2-AF4A-84C1281D36FB}" destId="{81E26585-1729-2846-8D0C-8C06E619A8E7}" srcOrd="2" destOrd="0" parTransId="{C7907AAF-1F69-BA47-92CD-D9B2468CC7BE}" sibTransId="{130146B2-B512-1F47-BC59-BA5CB46251F2}"/>
    <dgm:cxn modelId="{F44944C4-D421-3944-9322-7F320B5F59CF}" type="presOf" srcId="{5AA57AF9-89B4-4717-A1B6-3EE555001A77}" destId="{4FB9BC3F-AA08-4A9D-80AF-462F21E61326}" srcOrd="0" destOrd="1" presId="urn:microsoft.com/office/officeart/2005/8/layout/hList6"/>
    <dgm:cxn modelId="{E59A1477-F962-9546-B4E8-CCEF40F4FA08}" srcId="{925CBC28-C216-415E-8ACE-D3F497D838AE}" destId="{FC455849-040A-FB4E-9DDB-812512DFDD90}" srcOrd="5" destOrd="0" parTransId="{C2A31628-BDB8-8B41-966B-530079187DAA}" sibTransId="{3C25A471-FD2C-CE45-AA1D-7298E05183D7}"/>
    <dgm:cxn modelId="{DA0282F7-FECF-5047-B7F5-875387105172}" type="presOf" srcId="{E7C5FFA6-A0BB-B64A-BBD8-640E0C739803}" destId="{4FB9BC3F-AA08-4A9D-80AF-462F21E61326}" srcOrd="0" destOrd="7" presId="urn:microsoft.com/office/officeart/2005/8/layout/hList6"/>
    <dgm:cxn modelId="{007ACC78-5984-8945-8ACA-F6AD86097FA5}" type="presOf" srcId="{42A48AE2-525E-9B48-AB2C-D3214CAD5AC6}" destId="{4FB9BC3F-AA08-4A9D-80AF-462F21E61326}" srcOrd="0" destOrd="5" presId="urn:microsoft.com/office/officeart/2005/8/layout/hList6"/>
    <dgm:cxn modelId="{93C5B637-A9B8-8840-AE45-4EBDE58B04A7}" type="presOf" srcId="{0EFDCEE1-9A45-F74A-9EF8-EFC25A30ACD3}" destId="{B9C259C2-A14E-4510-91CD-995FE1E07053}" srcOrd="0" destOrd="6" presId="urn:microsoft.com/office/officeart/2005/8/layout/hList6"/>
    <dgm:cxn modelId="{FB8CFC3B-799E-3249-8286-BC1CAA4E0E40}" srcId="{AA3FA65F-9EE3-4EF2-AF4A-84C1281D36FB}" destId="{0EFDCEE1-9A45-F74A-9EF8-EFC25A30ACD3}" srcOrd="5" destOrd="0" parTransId="{EEB270F0-122E-084B-B57A-2F9B19576D17}" sibTransId="{C6474EF7-6C40-2347-A72C-2CA7BF2B33CE}"/>
    <dgm:cxn modelId="{E683D92D-708C-4A4F-8803-1F5CDA4A9985}" type="presOf" srcId="{E4BD0BE5-5765-4A43-990E-6B9EC691C9DE}" destId="{0024C086-0504-43B1-B9D1-B6FEEF387F98}" srcOrd="0" destOrd="5" presId="urn:microsoft.com/office/officeart/2005/8/layout/hList6"/>
    <dgm:cxn modelId="{A330F5D1-D741-2B48-AD73-D65C2B823E3E}" srcId="{F368610F-DB0F-4ACC-A679-225A61D15652}" destId="{B06FB205-C241-1241-8E7B-0DD58BF3C355}" srcOrd="1" destOrd="0" parTransId="{6B3FAF42-9733-3E4C-94AA-D12C73305D08}" sibTransId="{1F110FC0-72D2-FE4A-BA72-C7D8F3E3328A}"/>
    <dgm:cxn modelId="{EFE9EAC1-EEAB-304D-ADE7-909A75551B88}" type="presOf" srcId="{5E932A27-9D35-0645-909C-208001DBD089}" destId="{4FB9BC3F-AA08-4A9D-80AF-462F21E61326}" srcOrd="0" destOrd="3" presId="urn:microsoft.com/office/officeart/2005/8/layout/hList6"/>
    <dgm:cxn modelId="{92CCEA42-A788-4604-9670-0E6DE10F3AF4}" srcId="{2A57248A-76AC-4472-9890-4333FBCFCEE2}" destId="{AA3FA65F-9EE3-4EF2-AF4A-84C1281D36FB}" srcOrd="0" destOrd="0" parTransId="{14E60BE4-66FF-461A-A316-E8193FC68B8B}" sibTransId="{E7734C59-16A9-443D-947C-65B1035B2A69}"/>
    <dgm:cxn modelId="{930A6040-BB5D-4640-9DDA-67141AE58966}" srcId="{F368610F-DB0F-4ACC-A679-225A61D15652}" destId="{78B02436-6E4A-48DF-A699-7120DC0A4CCD}" srcOrd="3" destOrd="0" parTransId="{75A1FA15-C3C2-47B7-9213-07322486A639}" sibTransId="{F183172C-7D8B-4E96-A135-0F7C46C0A7CD}"/>
    <dgm:cxn modelId="{5BD67ECB-FB48-FD48-A780-172A8929C7CE}" srcId="{925CBC28-C216-415E-8ACE-D3F497D838AE}" destId="{F3C52FC8-3489-3F49-889A-99A3A54B435B}" srcOrd="3" destOrd="0" parTransId="{35C5BB21-4046-0B40-AEE0-612E3C0FFED5}" sibTransId="{AA2A6410-4FD3-E348-AE48-B317399AE973}"/>
    <dgm:cxn modelId="{4C9CFF6B-76B1-794D-9798-A64B8BB4EE53}" srcId="{925CBC28-C216-415E-8ACE-D3F497D838AE}" destId="{8F4CEFB5-FE79-464D-AF55-6A28E854533A}" srcOrd="1" destOrd="0" parTransId="{89E36B7B-8DE7-024E-9FCE-10B36C725D69}" sibTransId="{1C0759C2-6329-1D47-9F48-96A91BA34D7E}"/>
    <dgm:cxn modelId="{A3A1D7F5-8A9B-4831-8D98-92A3100E03B2}" srcId="{2A57248A-76AC-4472-9890-4333FBCFCEE2}" destId="{F368610F-DB0F-4ACC-A679-225A61D15652}" srcOrd="1" destOrd="0" parTransId="{B9606A91-F30D-4F0F-9859-7C0255F96815}" sibTransId="{1EF33E79-045E-4F9C-9ED0-B95FB38D194D}"/>
    <dgm:cxn modelId="{B97A53DA-1640-5F43-AE7A-B4205296D361}" type="presOf" srcId="{2A57248A-76AC-4472-9890-4333FBCFCEE2}" destId="{A43D3423-315A-4630-AD28-C3D7C7F21B7C}" srcOrd="0" destOrd="0" presId="urn:microsoft.com/office/officeart/2005/8/layout/hList6"/>
    <dgm:cxn modelId="{0FCFBD0C-1544-FB42-A875-276852CD61EB}" type="presOf" srcId="{A1F39128-EEF0-114D-BB88-8E4D07FCFA0E}" destId="{384CB714-5FF1-449B-9565-A0E4F4C2306B}" srcOrd="0" destOrd="1" presId="urn:microsoft.com/office/officeart/2005/8/layout/hList6"/>
    <dgm:cxn modelId="{4D1A293B-3A8A-934C-AC7B-E6F25E7E3E25}" srcId="{925CBC28-C216-415E-8ACE-D3F497D838AE}" destId="{E7C5FFA6-A0BB-B64A-BBD8-640E0C739803}" srcOrd="6" destOrd="0" parTransId="{EEC07023-A9FB-5F44-91A0-51A8CDA58746}" sibTransId="{36CB2067-3AE8-934B-88E6-BC5DB9766F66}"/>
    <dgm:cxn modelId="{BDC9BD5D-6141-E44C-B518-3D3C8EC7A2FE}" type="presOf" srcId="{533A9903-88CE-CA4D-86D8-824FC1DBE32E}" destId="{B9C259C2-A14E-4510-91CD-995FE1E07053}" srcOrd="0" destOrd="4" presId="urn:microsoft.com/office/officeart/2005/8/layout/hList6"/>
    <dgm:cxn modelId="{A0101264-4C13-8641-8536-20E11E2899C9}" srcId="{AA3FA65F-9EE3-4EF2-AF4A-84C1281D36FB}" destId="{C90826CC-9F1B-1F4B-9214-3C4C874C2052}" srcOrd="4" destOrd="0" parTransId="{9535AB39-E939-2E4D-A047-FB98105C036C}" sibTransId="{7F07B05A-145D-364B-9F12-73AFCA092BCD}"/>
    <dgm:cxn modelId="{BFBF9DB4-673C-0741-B721-E00682CC309B}" type="presOf" srcId="{F368610F-DB0F-4ACC-A679-225A61D15652}" destId="{0024C086-0504-43B1-B9D1-B6FEEF387F98}" srcOrd="0" destOrd="0" presId="urn:microsoft.com/office/officeart/2005/8/layout/hList6"/>
    <dgm:cxn modelId="{17D698C9-E650-F44C-87E5-6D60FF8D5D26}" type="presOf" srcId="{8F4CEFB5-FE79-464D-AF55-6A28E854533A}" destId="{4FB9BC3F-AA08-4A9D-80AF-462F21E61326}" srcOrd="0" destOrd="2" presId="urn:microsoft.com/office/officeart/2005/8/layout/hList6"/>
    <dgm:cxn modelId="{49F216B5-33B9-7249-AEF1-C997BEB98FC8}" type="presOf" srcId="{AA3FA65F-9EE3-4EF2-AF4A-84C1281D36FB}" destId="{B9C259C2-A14E-4510-91CD-995FE1E07053}" srcOrd="0" destOrd="0" presId="urn:microsoft.com/office/officeart/2005/8/layout/hList6"/>
    <dgm:cxn modelId="{33162AC2-F403-6A4D-ABB4-29D05A82B2F5}" srcId="{F368610F-DB0F-4ACC-A679-225A61D15652}" destId="{E4BD0BE5-5765-4A43-990E-6B9EC691C9DE}" srcOrd="4" destOrd="0" parTransId="{77E5C3F5-F13D-C94F-B1FF-94B25BC740CA}" sibTransId="{D8CDAC0B-A074-B449-A6B8-ADC0955A667E}"/>
    <dgm:cxn modelId="{F332630F-F9E3-8745-B761-736D6E9833BE}" srcId="{925CBC28-C216-415E-8ACE-D3F497D838AE}" destId="{5E932A27-9D35-0645-909C-208001DBD089}" srcOrd="2" destOrd="0" parTransId="{E238BCB5-AB61-5644-BA0A-64B2203C99F9}" sibTransId="{28F9F3C5-4273-4B41-85F2-7E2AB331431B}"/>
    <dgm:cxn modelId="{F728C7C8-AA51-0044-9DF5-88A5BB6C41BC}" type="presOf" srcId="{81E26585-1729-2846-8D0C-8C06E619A8E7}" destId="{B9C259C2-A14E-4510-91CD-995FE1E07053}" srcOrd="0" destOrd="3" presId="urn:microsoft.com/office/officeart/2005/8/layout/hList6"/>
    <dgm:cxn modelId="{0B588E4F-1974-A24E-AC6F-FCE8CB686FA4}" type="presOf" srcId="{B5B9DC54-4ADB-644F-9B7C-35E16C90DAE3}" destId="{384CB714-5FF1-449B-9565-A0E4F4C2306B}" srcOrd="0" destOrd="2" presId="urn:microsoft.com/office/officeart/2005/8/layout/hList6"/>
    <dgm:cxn modelId="{8E7C9373-76E5-A543-B006-550C006E7BBC}" type="presOf" srcId="{B06FB205-C241-1241-8E7B-0DD58BF3C355}" destId="{0024C086-0504-43B1-B9D1-B6FEEF387F98}" srcOrd="0" destOrd="2" presId="urn:microsoft.com/office/officeart/2005/8/layout/hList6"/>
    <dgm:cxn modelId="{F9B9DE9F-2961-1441-A811-CD89AC7985EA}" type="presOf" srcId="{F3C52FC8-3489-3F49-889A-99A3A54B435B}" destId="{4FB9BC3F-AA08-4A9D-80AF-462F21E61326}" srcOrd="0" destOrd="4" presId="urn:microsoft.com/office/officeart/2005/8/layout/hList6"/>
    <dgm:cxn modelId="{D91FDECD-5BE4-5A43-9F6D-632202AA82EC}" srcId="{925CBC28-C216-415E-8ACE-D3F497D838AE}" destId="{42A48AE2-525E-9B48-AB2C-D3214CAD5AC6}" srcOrd="4" destOrd="0" parTransId="{3B9D1C3B-AE8E-694F-90B8-D1B1947EBF0F}" sibTransId="{E43CD409-2D42-8F47-B5F3-AA7BC4880FBE}"/>
    <dgm:cxn modelId="{65A881E3-E195-436E-99AA-E3334F9EA325}" srcId="{F368610F-DB0F-4ACC-A679-225A61D15652}" destId="{B7446F2B-B426-466C-A160-0AD38086A3DC}" srcOrd="0" destOrd="0" parTransId="{9EFC9A12-E5A5-44A8-9E8C-D4308E7C59BE}" sibTransId="{A893A51E-791D-49F4-A8D9-12BBC4B266A4}"/>
    <dgm:cxn modelId="{F5452684-7D7F-614B-9C3B-4E4D092D48A5}" type="presOf" srcId="{925CBC28-C216-415E-8ACE-D3F497D838AE}" destId="{4FB9BC3F-AA08-4A9D-80AF-462F21E61326}" srcOrd="0" destOrd="0" presId="urn:microsoft.com/office/officeart/2005/8/layout/hList6"/>
    <dgm:cxn modelId="{4ECE2241-EBA6-BD42-A8A5-2949151B838B}" type="presOf" srcId="{BFC5370C-AF13-EF40-9622-243E35C53691}" destId="{0024C086-0504-43B1-B9D1-B6FEEF387F98}" srcOrd="0" destOrd="6" presId="urn:microsoft.com/office/officeart/2005/8/layout/hList6"/>
    <dgm:cxn modelId="{FC5AF426-6F6E-C141-ADC5-2CDC9904B849}" type="presOf" srcId="{C90826CC-9F1B-1F4B-9214-3C4C874C2052}" destId="{B9C259C2-A14E-4510-91CD-995FE1E07053}" srcOrd="0" destOrd="5" presId="urn:microsoft.com/office/officeart/2005/8/layout/hList6"/>
    <dgm:cxn modelId="{28A17B8F-D2F2-ED43-9C92-481D20979ADF}" srcId="{AA3FA65F-9EE3-4EF2-AF4A-84C1281D36FB}" destId="{024D419D-0B8B-0141-B8EE-141DFD78E692}" srcOrd="1" destOrd="0" parTransId="{E02C4634-4F9A-214B-860F-43B32B5F35AB}" sibTransId="{94708861-9D23-244A-8B67-AB7D0E39CE34}"/>
    <dgm:cxn modelId="{F7D6163C-0E3C-4101-9741-FD629E9210AA}" srcId="{2A57248A-76AC-4472-9890-4333FBCFCEE2}" destId="{AE127BA1-87B5-4802-8C52-D02A732BEFB8}" srcOrd="3" destOrd="0" parTransId="{32FDD4F0-A3CC-46B0-A4B0-979294331E75}" sibTransId="{4E9CE9BB-64B3-48EE-94F1-153148B166EE}"/>
    <dgm:cxn modelId="{4EAD9165-C262-9546-86B0-DF0AD65016DF}" type="presParOf" srcId="{A43D3423-315A-4630-AD28-C3D7C7F21B7C}" destId="{B9C259C2-A14E-4510-91CD-995FE1E07053}" srcOrd="0" destOrd="0" presId="urn:microsoft.com/office/officeart/2005/8/layout/hList6"/>
    <dgm:cxn modelId="{096237FB-1ECA-A645-A72B-E54A39FD0457}" type="presParOf" srcId="{A43D3423-315A-4630-AD28-C3D7C7F21B7C}" destId="{2F06EB95-723B-4EE1-8C03-3A4FEC990119}" srcOrd="1" destOrd="0" presId="urn:microsoft.com/office/officeart/2005/8/layout/hList6"/>
    <dgm:cxn modelId="{48465950-5122-B345-BE10-038429AEA271}" type="presParOf" srcId="{A43D3423-315A-4630-AD28-C3D7C7F21B7C}" destId="{0024C086-0504-43B1-B9D1-B6FEEF387F98}" srcOrd="2" destOrd="0" presId="urn:microsoft.com/office/officeart/2005/8/layout/hList6"/>
    <dgm:cxn modelId="{5C34B9F2-7F6B-8446-9D9E-4FEFC103ABFE}" type="presParOf" srcId="{A43D3423-315A-4630-AD28-C3D7C7F21B7C}" destId="{76F2085A-814B-4E8D-902C-79397BAB9B11}" srcOrd="3" destOrd="0" presId="urn:microsoft.com/office/officeart/2005/8/layout/hList6"/>
    <dgm:cxn modelId="{C30512B8-1E55-7443-9796-344FAA2EAFB6}" type="presParOf" srcId="{A43D3423-315A-4630-AD28-C3D7C7F21B7C}" destId="{4FB9BC3F-AA08-4A9D-80AF-462F21E61326}" srcOrd="4" destOrd="0" presId="urn:microsoft.com/office/officeart/2005/8/layout/hList6"/>
    <dgm:cxn modelId="{27EE19DB-149F-1C45-991B-9ADF64489562}" type="presParOf" srcId="{A43D3423-315A-4630-AD28-C3D7C7F21B7C}" destId="{D017F0CC-F66D-4E2D-A431-1FF6CA94B0E9}" srcOrd="5" destOrd="0" presId="urn:microsoft.com/office/officeart/2005/8/layout/hList6"/>
    <dgm:cxn modelId="{03068477-D92F-154B-8D80-8EA056147A0D}" type="presParOf" srcId="{A43D3423-315A-4630-AD28-C3D7C7F21B7C}" destId="{384CB714-5FF1-449B-9565-A0E4F4C2306B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370218-921B-4A11-8E90-79BED872AE5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5238E3-22E9-4ECC-A097-C3CC486BEF5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Seed capital 2013</a:t>
          </a:r>
        </a:p>
      </dgm:t>
    </dgm:pt>
    <dgm:pt modelId="{00434657-4A4D-497E-A7F7-6988DDF64114}" type="parTrans" cxnId="{571D9280-DA86-4548-9F70-9A60F4DA7F76}">
      <dgm:prSet/>
      <dgm:spPr/>
      <dgm:t>
        <a:bodyPr/>
        <a:lstStyle/>
        <a:p>
          <a:endParaRPr lang="en-US"/>
        </a:p>
      </dgm:t>
    </dgm:pt>
    <dgm:pt modelId="{2F8185C6-4736-4058-A219-4F654DC5A428}" type="sibTrans" cxnId="{571D9280-DA86-4548-9F70-9A60F4DA7F76}">
      <dgm:prSet/>
      <dgm:spPr/>
      <dgm:t>
        <a:bodyPr/>
        <a:lstStyle/>
        <a:p>
          <a:endParaRPr lang="en-US"/>
        </a:p>
      </dgm:t>
    </dgm:pt>
    <dgm:pt modelId="{F90D25DA-38D9-4D82-B337-EEFBFD788AC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FONERWA support to EDPRS II and the national Green economy agenda</a:t>
          </a:r>
        </a:p>
      </dgm:t>
    </dgm:pt>
    <dgm:pt modelId="{154286BA-E5F5-4426-BA16-3F9D00E918AF}" type="parTrans" cxnId="{F978A14F-EDC4-4DEE-9917-0BE5B33A6667}">
      <dgm:prSet/>
      <dgm:spPr/>
      <dgm:t>
        <a:bodyPr/>
        <a:lstStyle/>
        <a:p>
          <a:endParaRPr lang="en-US"/>
        </a:p>
      </dgm:t>
    </dgm:pt>
    <dgm:pt modelId="{C83029C3-B57E-47E0-B663-F9654DC5AC44}" type="sibTrans" cxnId="{F978A14F-EDC4-4DEE-9917-0BE5B33A6667}">
      <dgm:prSet/>
      <dgm:spPr/>
      <dgm:t>
        <a:bodyPr/>
        <a:lstStyle/>
        <a:p>
          <a:endParaRPr lang="en-US"/>
        </a:p>
      </dgm:t>
    </dgm:pt>
    <dgm:pt modelId="{79B32852-63B3-4940-81E0-9DBC468005FA}">
      <dgm:prSet phldrT="[Text]" custT="1"/>
      <dgm:spPr/>
      <dgm:t>
        <a:bodyPr/>
        <a:lstStyle/>
        <a:p>
          <a:r>
            <a:rPr lang="en-US" sz="1050" b="1" dirty="0">
              <a:solidFill>
                <a:schemeClr val="tx1"/>
              </a:solidFill>
            </a:rPr>
            <a:t>Rwanda’s Development “Strategic orientation and Vision 2020”</a:t>
          </a:r>
        </a:p>
        <a:p>
          <a:endParaRPr lang="en-US" sz="1050" b="1" dirty="0">
            <a:solidFill>
              <a:schemeClr val="tx1"/>
            </a:solidFill>
          </a:endParaRPr>
        </a:p>
      </dgm:t>
    </dgm:pt>
    <dgm:pt modelId="{060F2537-9AB8-4DE4-A851-7A02F807FBA8}" type="parTrans" cxnId="{3E39225F-DD51-4F68-AEDF-E8CF40CE06B5}">
      <dgm:prSet/>
      <dgm:spPr/>
      <dgm:t>
        <a:bodyPr/>
        <a:lstStyle/>
        <a:p>
          <a:endParaRPr lang="en-US"/>
        </a:p>
      </dgm:t>
    </dgm:pt>
    <dgm:pt modelId="{5CD2E890-84BE-4B43-A070-784850A1726D}" type="sibTrans" cxnId="{3E39225F-DD51-4F68-AEDF-E8CF40CE06B5}">
      <dgm:prSet/>
      <dgm:spPr/>
      <dgm:t>
        <a:bodyPr/>
        <a:lstStyle/>
        <a:p>
          <a:endParaRPr lang="en-US"/>
        </a:p>
      </dgm:t>
    </dgm:pt>
    <dgm:pt modelId="{0514C30B-DDA7-48C2-8A21-B045A66F6BE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FONERWA support to sustainable development agenda through successful implementation of GGCRS</a:t>
          </a:r>
        </a:p>
      </dgm:t>
    </dgm:pt>
    <dgm:pt modelId="{9ED5F782-6F16-4ED3-9403-828EDCFE2D39}" type="parTrans" cxnId="{58BE8AAC-EFFE-4D47-B161-D3E8FE5422BA}">
      <dgm:prSet/>
      <dgm:spPr/>
      <dgm:t>
        <a:bodyPr/>
        <a:lstStyle/>
        <a:p>
          <a:endParaRPr lang="en-US"/>
        </a:p>
      </dgm:t>
    </dgm:pt>
    <dgm:pt modelId="{7357EFF8-E0E7-4D01-BA00-535FFAD142EF}" type="sibTrans" cxnId="{58BE8AAC-EFFE-4D47-B161-D3E8FE5422BA}">
      <dgm:prSet/>
      <dgm:spPr/>
      <dgm:t>
        <a:bodyPr/>
        <a:lstStyle/>
        <a:p>
          <a:endParaRPr lang="en-US"/>
        </a:p>
      </dgm:t>
    </dgm:pt>
    <dgm:pt modelId="{A6940F0D-E3D3-45B7-9A30-687BAAAAD4E2}">
      <dgm:prSet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Rwanda’s Climate Compatible Development”</a:t>
          </a:r>
        </a:p>
      </dgm:t>
    </dgm:pt>
    <dgm:pt modelId="{D1A50076-1C48-4519-B6A6-99C432B79487}" type="parTrans" cxnId="{7B67DF83-EE01-4821-BEF0-D556E6416CD7}">
      <dgm:prSet/>
      <dgm:spPr/>
      <dgm:t>
        <a:bodyPr/>
        <a:lstStyle/>
        <a:p>
          <a:endParaRPr lang="en-US"/>
        </a:p>
      </dgm:t>
    </dgm:pt>
    <dgm:pt modelId="{0088F98F-47E1-45A6-9317-917E582E96D4}" type="sibTrans" cxnId="{7B67DF83-EE01-4821-BEF0-D556E6416CD7}">
      <dgm:prSet/>
      <dgm:spPr/>
      <dgm:t>
        <a:bodyPr/>
        <a:lstStyle/>
        <a:p>
          <a:endParaRPr lang="en-US"/>
        </a:p>
      </dgm:t>
    </dgm:pt>
    <dgm:pt modelId="{F08B682D-6A61-4643-853C-A344067D5802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F2E304B4-FFCD-43F4-91E9-88F5F0AD15B1}" type="sibTrans" cxnId="{BC77D237-8F9C-4A17-A081-7F8878CD90CB}">
      <dgm:prSet/>
      <dgm:spPr/>
      <dgm:t>
        <a:bodyPr/>
        <a:lstStyle/>
        <a:p>
          <a:endParaRPr lang="en-US"/>
        </a:p>
      </dgm:t>
    </dgm:pt>
    <dgm:pt modelId="{68F35B37-4043-4388-98FE-AE65FC9F3BBA}" type="parTrans" cxnId="{BC77D237-8F9C-4A17-A081-7F8878CD90CB}">
      <dgm:prSet/>
      <dgm:spPr/>
      <dgm:t>
        <a:bodyPr/>
        <a:lstStyle/>
        <a:p>
          <a:endParaRPr lang="en-US"/>
        </a:p>
      </dgm:t>
    </dgm:pt>
    <dgm:pt modelId="{D965979B-640B-4A83-BBE0-F2C0E1918C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AF2FCB-34F3-4066-9A61-8872ABE16F1E}" type="sibTrans" cxnId="{75DF03B4-287A-4919-8E30-E5F7387440FB}">
      <dgm:prSet/>
      <dgm:spPr/>
      <dgm:t>
        <a:bodyPr/>
        <a:lstStyle/>
        <a:p>
          <a:endParaRPr lang="en-US"/>
        </a:p>
      </dgm:t>
    </dgm:pt>
    <dgm:pt modelId="{139F03F1-0ABB-41EF-A97A-ED28B4E119C2}" type="parTrans" cxnId="{75DF03B4-287A-4919-8E30-E5F7387440FB}">
      <dgm:prSet/>
      <dgm:spPr/>
      <dgm:t>
        <a:bodyPr/>
        <a:lstStyle/>
        <a:p>
          <a:endParaRPr lang="en-US"/>
        </a:p>
      </dgm:t>
    </dgm:pt>
    <dgm:pt modelId="{B4A6084F-B9B7-4AD0-A3D0-81BD78DB956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83ACFEF-DE16-4673-9F40-105582C262A5}" type="sibTrans" cxnId="{2D88D697-E10D-4B13-AB54-829C5A12BB37}">
      <dgm:prSet/>
      <dgm:spPr/>
      <dgm:t>
        <a:bodyPr/>
        <a:lstStyle/>
        <a:p>
          <a:endParaRPr lang="en-US"/>
        </a:p>
      </dgm:t>
    </dgm:pt>
    <dgm:pt modelId="{F59E81E3-EFC7-47BD-A9A7-EF01DCAF74D5}" type="parTrans" cxnId="{2D88D697-E10D-4B13-AB54-829C5A12BB37}">
      <dgm:prSet/>
      <dgm:spPr/>
      <dgm:t>
        <a:bodyPr/>
        <a:lstStyle/>
        <a:p>
          <a:endParaRPr lang="en-US"/>
        </a:p>
      </dgm:t>
    </dgm:pt>
    <dgm:pt modelId="{D23FFB1E-F4A4-4374-B2AB-3C639AB9BF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34B8F2-DD66-4453-BB3C-C70FE60EC4D8}" type="sibTrans" cxnId="{73479217-D752-45F2-A590-9FD7E4BF5593}">
      <dgm:prSet/>
      <dgm:spPr/>
      <dgm:t>
        <a:bodyPr/>
        <a:lstStyle/>
        <a:p>
          <a:endParaRPr lang="en-US"/>
        </a:p>
      </dgm:t>
    </dgm:pt>
    <dgm:pt modelId="{D9D5349D-3C69-4837-B2BA-A3826366C573}" type="parTrans" cxnId="{73479217-D752-45F2-A590-9FD7E4BF5593}">
      <dgm:prSet/>
      <dgm:spPr/>
      <dgm:t>
        <a:bodyPr/>
        <a:lstStyle/>
        <a:p>
          <a:endParaRPr lang="en-US"/>
        </a:p>
      </dgm:t>
    </dgm:pt>
    <dgm:pt modelId="{ACF40598-1072-46AA-8122-012B85F484FB}" type="pres">
      <dgm:prSet presAssocID="{D0370218-921B-4A11-8E90-79BED872AE5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F155F2-41E8-4A68-AF00-A9E18B0199D4}" type="pres">
      <dgm:prSet presAssocID="{D0370218-921B-4A11-8E90-79BED872AE55}" presName="arrow" presStyleLbl="bgShp" presStyleIdx="0" presStyleCnt="1"/>
      <dgm:spPr/>
    </dgm:pt>
    <dgm:pt modelId="{9A2F9374-A83A-4802-9EA3-F1F74C41F8C2}" type="pres">
      <dgm:prSet presAssocID="{D0370218-921B-4A11-8E90-79BED872AE55}" presName="arrowDiagram5" presStyleCnt="0"/>
      <dgm:spPr/>
    </dgm:pt>
    <dgm:pt modelId="{7D7DAD63-090B-43D1-AECB-FB457BEBF718}" type="pres">
      <dgm:prSet presAssocID="{C55238E3-22E9-4ECC-A097-C3CC486BEF5B}" presName="bullet5a" presStyleLbl="node1" presStyleIdx="0" presStyleCnt="5" custLinFactX="-4023" custLinFactY="25675" custLinFactNeighborX="-100000" custLinFactNeighborY="100000"/>
      <dgm:spPr/>
    </dgm:pt>
    <dgm:pt modelId="{9F5F964B-9E54-426C-9C65-F6101AFD476E}" type="pres">
      <dgm:prSet presAssocID="{C55238E3-22E9-4ECC-A097-C3CC486BEF5B}" presName="textBox5a" presStyleLbl="revTx" presStyleIdx="0" presStyleCnt="5" custLinFactNeighborX="-17760" custLinFactNeighborY="19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C872C-74DD-482A-857C-002FA1A5D292}" type="pres">
      <dgm:prSet presAssocID="{F90D25DA-38D9-4D82-B337-EEFBFD788AC1}" presName="bullet5b" presStyleLbl="node1" presStyleIdx="1" presStyleCnt="5" custLinFactNeighborX="97303" custLinFactNeighborY="-68865"/>
      <dgm:spPr/>
    </dgm:pt>
    <dgm:pt modelId="{8D5E542E-9C69-4676-A753-C672C2892154}" type="pres">
      <dgm:prSet presAssocID="{F90D25DA-38D9-4D82-B337-EEFBFD788AC1}" presName="textBox5b" presStyleLbl="revTx" presStyleIdx="1" presStyleCnt="5" custScaleY="59808" custLinFactNeighborX="-4192" custLinFactNeighborY="-20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7009A-85CE-4041-A486-DE54E6CC7746}" type="pres">
      <dgm:prSet presAssocID="{79B32852-63B3-4940-81E0-9DBC468005FA}" presName="bullet5c" presStyleLbl="node1" presStyleIdx="2" presStyleCnt="5"/>
      <dgm:spPr/>
    </dgm:pt>
    <dgm:pt modelId="{FD007F7F-27E4-45C5-AB91-08C747174BD4}" type="pres">
      <dgm:prSet presAssocID="{79B32852-63B3-4940-81E0-9DBC468005F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AF43D-F7FA-4BF1-A2BC-E68D29ADA17C}" type="pres">
      <dgm:prSet presAssocID="{0514C30B-DDA7-48C2-8A21-B045A66F6BE3}" presName="bullet5d" presStyleLbl="node1" presStyleIdx="3" presStyleCnt="5"/>
      <dgm:spPr/>
    </dgm:pt>
    <dgm:pt modelId="{188ACB0F-2C9A-41CA-ACDB-865646755423}" type="pres">
      <dgm:prSet presAssocID="{0514C30B-DDA7-48C2-8A21-B045A66F6BE3}" presName="textBox5d" presStyleLbl="revTx" presStyleIdx="3" presStyleCnt="5" custScaleY="84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8B23A-0B4B-4340-BE42-58F0B23E3DA3}" type="pres">
      <dgm:prSet presAssocID="{A6940F0D-E3D3-45B7-9A30-687BAAAAD4E2}" presName="bullet5e" presStyleLbl="node1" presStyleIdx="4" presStyleCnt="5"/>
      <dgm:spPr/>
    </dgm:pt>
    <dgm:pt modelId="{0049E384-0826-4AF4-A367-A8A109321534}" type="pres">
      <dgm:prSet presAssocID="{A6940F0D-E3D3-45B7-9A30-687BAAAAD4E2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DF03B4-287A-4919-8E30-E5F7387440FB}" srcId="{D0370218-921B-4A11-8E90-79BED872AE55}" destId="{D965979B-640B-4A83-BBE0-F2C0E1918C47}" srcOrd="7" destOrd="0" parTransId="{139F03F1-0ABB-41EF-A97A-ED28B4E119C2}" sibTransId="{A2AF2FCB-34F3-4066-9A61-8872ABE16F1E}"/>
    <dgm:cxn modelId="{2FBC7A2E-C26E-4F47-AEC6-003ECA2D69AE}" type="presOf" srcId="{F90D25DA-38D9-4D82-B337-EEFBFD788AC1}" destId="{8D5E542E-9C69-4676-A753-C672C2892154}" srcOrd="0" destOrd="0" presId="urn:microsoft.com/office/officeart/2005/8/layout/arrow2"/>
    <dgm:cxn modelId="{F978A14F-EDC4-4DEE-9917-0BE5B33A6667}" srcId="{D0370218-921B-4A11-8E90-79BED872AE55}" destId="{F90D25DA-38D9-4D82-B337-EEFBFD788AC1}" srcOrd="1" destOrd="0" parTransId="{154286BA-E5F5-4426-BA16-3F9D00E918AF}" sibTransId="{C83029C3-B57E-47E0-B663-F9654DC5AC44}"/>
    <dgm:cxn modelId="{7B67DF83-EE01-4821-BEF0-D556E6416CD7}" srcId="{D0370218-921B-4A11-8E90-79BED872AE55}" destId="{A6940F0D-E3D3-45B7-9A30-687BAAAAD4E2}" srcOrd="4" destOrd="0" parTransId="{D1A50076-1C48-4519-B6A6-99C432B79487}" sibTransId="{0088F98F-47E1-45A6-9317-917E582E96D4}"/>
    <dgm:cxn modelId="{3E39225F-DD51-4F68-AEDF-E8CF40CE06B5}" srcId="{D0370218-921B-4A11-8E90-79BED872AE55}" destId="{79B32852-63B3-4940-81E0-9DBC468005FA}" srcOrd="2" destOrd="0" parTransId="{060F2537-9AB8-4DE4-A851-7A02F807FBA8}" sibTransId="{5CD2E890-84BE-4B43-A070-784850A1726D}"/>
    <dgm:cxn modelId="{C0DD136B-48DD-40C9-8F0F-106C2D7A3E79}" type="presOf" srcId="{A6940F0D-E3D3-45B7-9A30-687BAAAAD4E2}" destId="{0049E384-0826-4AF4-A367-A8A109321534}" srcOrd="0" destOrd="0" presId="urn:microsoft.com/office/officeart/2005/8/layout/arrow2"/>
    <dgm:cxn modelId="{245D83F1-7B05-44E9-B0FB-5F3ACB4EDBB9}" type="presOf" srcId="{79B32852-63B3-4940-81E0-9DBC468005FA}" destId="{FD007F7F-27E4-45C5-AB91-08C747174BD4}" srcOrd="0" destOrd="0" presId="urn:microsoft.com/office/officeart/2005/8/layout/arrow2"/>
    <dgm:cxn modelId="{BC77D237-8F9C-4A17-A081-7F8878CD90CB}" srcId="{D0370218-921B-4A11-8E90-79BED872AE55}" destId="{F08B682D-6A61-4643-853C-A344067D5802}" srcOrd="8" destOrd="0" parTransId="{68F35B37-4043-4388-98FE-AE65FC9F3BBA}" sibTransId="{F2E304B4-FFCD-43F4-91E9-88F5F0AD15B1}"/>
    <dgm:cxn modelId="{73E3022B-EDA3-4354-B569-CB5BC1A2714C}" type="presOf" srcId="{D0370218-921B-4A11-8E90-79BED872AE55}" destId="{ACF40598-1072-46AA-8122-012B85F484FB}" srcOrd="0" destOrd="0" presId="urn:microsoft.com/office/officeart/2005/8/layout/arrow2"/>
    <dgm:cxn modelId="{571D9280-DA86-4548-9F70-9A60F4DA7F76}" srcId="{D0370218-921B-4A11-8E90-79BED872AE55}" destId="{C55238E3-22E9-4ECC-A097-C3CC486BEF5B}" srcOrd="0" destOrd="0" parTransId="{00434657-4A4D-497E-A7F7-6988DDF64114}" sibTransId="{2F8185C6-4736-4058-A219-4F654DC5A428}"/>
    <dgm:cxn modelId="{B4CC1F9F-DB26-46D9-9966-492D7FA8D314}" type="presOf" srcId="{0514C30B-DDA7-48C2-8A21-B045A66F6BE3}" destId="{188ACB0F-2C9A-41CA-ACDB-865646755423}" srcOrd="0" destOrd="0" presId="urn:microsoft.com/office/officeart/2005/8/layout/arrow2"/>
    <dgm:cxn modelId="{2D88D697-E10D-4B13-AB54-829C5A12BB37}" srcId="{D0370218-921B-4A11-8E90-79BED872AE55}" destId="{B4A6084F-B9B7-4AD0-A3D0-81BD78DB956B}" srcOrd="6" destOrd="0" parTransId="{F59E81E3-EFC7-47BD-A9A7-EF01DCAF74D5}" sibTransId="{883ACFEF-DE16-4673-9F40-105582C262A5}"/>
    <dgm:cxn modelId="{23EE1534-4BF8-4DFD-98E1-8307B2977F29}" type="presOf" srcId="{C55238E3-22E9-4ECC-A097-C3CC486BEF5B}" destId="{9F5F964B-9E54-426C-9C65-F6101AFD476E}" srcOrd="0" destOrd="0" presId="urn:microsoft.com/office/officeart/2005/8/layout/arrow2"/>
    <dgm:cxn modelId="{58BE8AAC-EFFE-4D47-B161-D3E8FE5422BA}" srcId="{D0370218-921B-4A11-8E90-79BED872AE55}" destId="{0514C30B-DDA7-48C2-8A21-B045A66F6BE3}" srcOrd="3" destOrd="0" parTransId="{9ED5F782-6F16-4ED3-9403-828EDCFE2D39}" sibTransId="{7357EFF8-E0E7-4D01-BA00-535FFAD142EF}"/>
    <dgm:cxn modelId="{73479217-D752-45F2-A590-9FD7E4BF5593}" srcId="{D0370218-921B-4A11-8E90-79BED872AE55}" destId="{D23FFB1E-F4A4-4374-B2AB-3C639AB9BF27}" srcOrd="5" destOrd="0" parTransId="{D9D5349D-3C69-4837-B2BA-A3826366C573}" sibTransId="{EB34B8F2-DD66-4453-BB3C-C70FE60EC4D8}"/>
    <dgm:cxn modelId="{7FE7025C-6F19-419B-8D09-553246B990E7}" type="presParOf" srcId="{ACF40598-1072-46AA-8122-012B85F484FB}" destId="{32F155F2-41E8-4A68-AF00-A9E18B0199D4}" srcOrd="0" destOrd="0" presId="urn:microsoft.com/office/officeart/2005/8/layout/arrow2"/>
    <dgm:cxn modelId="{4FCBD468-3763-4E62-B590-D2819EEE9B3A}" type="presParOf" srcId="{ACF40598-1072-46AA-8122-012B85F484FB}" destId="{9A2F9374-A83A-4802-9EA3-F1F74C41F8C2}" srcOrd="1" destOrd="0" presId="urn:microsoft.com/office/officeart/2005/8/layout/arrow2"/>
    <dgm:cxn modelId="{8E9BAB0D-5C2B-42BB-9B24-EC4C51D8B281}" type="presParOf" srcId="{9A2F9374-A83A-4802-9EA3-F1F74C41F8C2}" destId="{7D7DAD63-090B-43D1-AECB-FB457BEBF718}" srcOrd="0" destOrd="0" presId="urn:microsoft.com/office/officeart/2005/8/layout/arrow2"/>
    <dgm:cxn modelId="{DA324B5C-4BAE-4674-8F47-B77D04D4387A}" type="presParOf" srcId="{9A2F9374-A83A-4802-9EA3-F1F74C41F8C2}" destId="{9F5F964B-9E54-426C-9C65-F6101AFD476E}" srcOrd="1" destOrd="0" presId="urn:microsoft.com/office/officeart/2005/8/layout/arrow2"/>
    <dgm:cxn modelId="{5EAF51EB-774E-4A8D-B0EE-63144DC30BA8}" type="presParOf" srcId="{9A2F9374-A83A-4802-9EA3-F1F74C41F8C2}" destId="{079C872C-74DD-482A-857C-002FA1A5D292}" srcOrd="2" destOrd="0" presId="urn:microsoft.com/office/officeart/2005/8/layout/arrow2"/>
    <dgm:cxn modelId="{7AC7CB05-9275-47B0-876F-34BE78B2FEB4}" type="presParOf" srcId="{9A2F9374-A83A-4802-9EA3-F1F74C41F8C2}" destId="{8D5E542E-9C69-4676-A753-C672C2892154}" srcOrd="3" destOrd="0" presId="urn:microsoft.com/office/officeart/2005/8/layout/arrow2"/>
    <dgm:cxn modelId="{6AF0DC97-A5A6-423F-991F-5CD330179F1D}" type="presParOf" srcId="{9A2F9374-A83A-4802-9EA3-F1F74C41F8C2}" destId="{8C97009A-85CE-4041-A486-DE54E6CC7746}" srcOrd="4" destOrd="0" presId="urn:microsoft.com/office/officeart/2005/8/layout/arrow2"/>
    <dgm:cxn modelId="{B8356793-5726-4F5D-AA03-E91F2EBE18C2}" type="presParOf" srcId="{9A2F9374-A83A-4802-9EA3-F1F74C41F8C2}" destId="{FD007F7F-27E4-45C5-AB91-08C747174BD4}" srcOrd="5" destOrd="0" presId="urn:microsoft.com/office/officeart/2005/8/layout/arrow2"/>
    <dgm:cxn modelId="{E42C63CC-0E11-4FCE-9892-11D71A0F533B}" type="presParOf" srcId="{9A2F9374-A83A-4802-9EA3-F1F74C41F8C2}" destId="{60DAF43D-F7FA-4BF1-A2BC-E68D29ADA17C}" srcOrd="6" destOrd="0" presId="urn:microsoft.com/office/officeart/2005/8/layout/arrow2"/>
    <dgm:cxn modelId="{377272EE-7907-441E-8509-59281C78167E}" type="presParOf" srcId="{9A2F9374-A83A-4802-9EA3-F1F74C41F8C2}" destId="{188ACB0F-2C9A-41CA-ACDB-865646755423}" srcOrd="7" destOrd="0" presId="urn:microsoft.com/office/officeart/2005/8/layout/arrow2"/>
    <dgm:cxn modelId="{ABA02CA8-3025-45EA-98C2-74C82AED5DB1}" type="presParOf" srcId="{9A2F9374-A83A-4802-9EA3-F1F74C41F8C2}" destId="{76F8B23A-0B4B-4340-BE42-58F0B23E3DA3}" srcOrd="8" destOrd="0" presId="urn:microsoft.com/office/officeart/2005/8/layout/arrow2"/>
    <dgm:cxn modelId="{72B8C9E3-C2CC-4F07-8F55-975E37650973}" type="presParOf" srcId="{9A2F9374-A83A-4802-9EA3-F1F74C41F8C2}" destId="{0049E384-0826-4AF4-A367-A8A10932153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FE215-8CFC-42AA-BB5F-F68AC892ED1A}">
      <dsp:nvSpPr>
        <dsp:cNvPr id="0" name=""/>
        <dsp:cNvSpPr/>
      </dsp:nvSpPr>
      <dsp:spPr>
        <a:xfrm>
          <a:off x="524362" y="2446"/>
          <a:ext cx="3060000" cy="1176901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9FCD16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>
              <a:latin typeface="+mn-lt"/>
              <a:cs typeface="Century Gothic"/>
            </a:rPr>
            <a:t>Window 1:</a:t>
          </a:r>
          <a:endParaRPr lang="en-GB" sz="1800" b="0" kern="1200" dirty="0">
            <a:latin typeface="+mn-lt"/>
            <a:cs typeface="Century Gothic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>
              <a:latin typeface="+mn-lt"/>
              <a:cs typeface="Century Gothic"/>
            </a:rPr>
            <a:t>Conservation &amp; rehabilitation of natural resources</a:t>
          </a:r>
          <a:endParaRPr lang="en-GB" sz="1800" b="0" kern="1200" dirty="0">
            <a:latin typeface="+mn-lt"/>
            <a:cs typeface="Century Gothic"/>
          </a:endParaRPr>
        </a:p>
      </dsp:txBody>
      <dsp:txXfrm>
        <a:off x="524362" y="2446"/>
        <a:ext cx="3060000" cy="1176901"/>
      </dsp:txXfrm>
    </dsp:sp>
    <dsp:sp modelId="{A417FED8-EF4E-4AA2-9BFE-9A4F80B8B655}">
      <dsp:nvSpPr>
        <dsp:cNvPr id="0" name=""/>
        <dsp:cNvSpPr/>
      </dsp:nvSpPr>
      <dsp:spPr>
        <a:xfrm>
          <a:off x="1019362" y="1238193"/>
          <a:ext cx="2070000" cy="1176901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9FCD16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smtClean="0">
              <a:latin typeface="+mj-lt"/>
              <a:cs typeface="Century Gothic"/>
            </a:rPr>
            <a:t>Window 2:</a:t>
          </a:r>
          <a:endParaRPr lang="en-GB" sz="1800" b="0" kern="1200" dirty="0">
            <a:latin typeface="+mj-lt"/>
            <a:cs typeface="Century Gothic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>
              <a:latin typeface="+mj-lt"/>
              <a:cs typeface="Century Gothic"/>
            </a:rPr>
            <a:t>Energy, R&amp;D and technology transfer</a:t>
          </a:r>
          <a:endParaRPr lang="en-GB" sz="1800" b="0" kern="1200" dirty="0">
            <a:latin typeface="+mj-lt"/>
            <a:cs typeface="Century Gothic"/>
          </a:endParaRPr>
        </a:p>
      </dsp:txBody>
      <dsp:txXfrm>
        <a:off x="1019362" y="1238193"/>
        <a:ext cx="2070000" cy="1176901"/>
      </dsp:txXfrm>
    </dsp:sp>
    <dsp:sp modelId="{E4993E5D-627E-4B00-AD16-083B1A816061}">
      <dsp:nvSpPr>
        <dsp:cNvPr id="0" name=""/>
        <dsp:cNvSpPr/>
      </dsp:nvSpPr>
      <dsp:spPr>
        <a:xfrm>
          <a:off x="840030" y="2473940"/>
          <a:ext cx="2428663" cy="1176901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9FCD16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smtClean="0">
              <a:latin typeface="+mj-lt"/>
              <a:cs typeface="Century Gothic"/>
            </a:rPr>
            <a:t>Window 3:</a:t>
          </a:r>
          <a:endParaRPr lang="en-GB" sz="1800" b="0" kern="1200" dirty="0">
            <a:latin typeface="+mj-lt"/>
            <a:cs typeface="Century Gothic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>
              <a:latin typeface="+mj-lt"/>
              <a:cs typeface="Century Gothic"/>
            </a:rPr>
            <a:t>Environment &amp; climate change mainstreaming</a:t>
          </a:r>
          <a:endParaRPr lang="en-GB" sz="1800" b="0" kern="1200" dirty="0">
            <a:latin typeface="+mj-lt"/>
            <a:cs typeface="Century Gothic"/>
          </a:endParaRPr>
        </a:p>
      </dsp:txBody>
      <dsp:txXfrm>
        <a:off x="840030" y="2473940"/>
        <a:ext cx="2428663" cy="1176901"/>
      </dsp:txXfrm>
    </dsp:sp>
    <dsp:sp modelId="{CD63D098-D964-4AC7-A2FD-69BA395E2986}">
      <dsp:nvSpPr>
        <dsp:cNvPr id="0" name=""/>
        <dsp:cNvSpPr/>
      </dsp:nvSpPr>
      <dsp:spPr>
        <a:xfrm>
          <a:off x="894385" y="3712133"/>
          <a:ext cx="2319953" cy="1176901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9FCD16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>
              <a:latin typeface="+mj-lt"/>
              <a:cs typeface="Century Gothic"/>
            </a:rPr>
            <a:t>Window 4:</a:t>
          </a:r>
          <a:endParaRPr lang="en-GB" sz="1800" b="0" kern="1200" dirty="0">
            <a:latin typeface="+mj-lt"/>
            <a:cs typeface="Century Gothic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>
              <a:latin typeface="+mj-lt"/>
              <a:cs typeface="Century Gothic"/>
            </a:rPr>
            <a:t>Environmental Impact Assessments (EIA)</a:t>
          </a:r>
          <a:endParaRPr lang="en-GB" sz="1800" b="0" kern="1200" dirty="0">
            <a:latin typeface="+mj-lt"/>
            <a:cs typeface="Century Gothic"/>
          </a:endParaRPr>
        </a:p>
      </dsp:txBody>
      <dsp:txXfrm>
        <a:off x="894385" y="3712133"/>
        <a:ext cx="2319953" cy="1176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259C2-A14E-4510-91CD-995FE1E07053}">
      <dsp:nvSpPr>
        <dsp:cNvPr id="0" name=""/>
        <dsp:cNvSpPr/>
      </dsp:nvSpPr>
      <dsp:spPr>
        <a:xfrm rot="16200000">
          <a:off x="-1284723" y="1287108"/>
          <a:ext cx="4525963" cy="1951745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entury Gothic" pitchFamily="34" charset="0"/>
            </a:rPr>
            <a:t>Entry points 1:</a:t>
          </a:r>
          <a:endParaRPr lang="en-GB" sz="1500" kern="1200" dirty="0">
            <a:latin typeface="Century Gothic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smtClean="0">
              <a:latin typeface="Century Gothic" pitchFamily="34" charset="0"/>
            </a:rPr>
            <a:t>Ecosystem rehabilitation</a:t>
          </a:r>
          <a:endParaRPr lang="en-GB" sz="1500" kern="1200" dirty="0">
            <a:latin typeface="Century Gothic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smtClean="0">
              <a:latin typeface="Century Gothic" pitchFamily="34" charset="0"/>
            </a:rPr>
            <a:t>Sustainable Land management</a:t>
          </a:r>
          <a:endParaRPr lang="en-GB" sz="1500" kern="1200" dirty="0">
            <a:latin typeface="Century Gothic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smtClean="0">
              <a:latin typeface="Century Gothic" pitchFamily="34" charset="0"/>
            </a:rPr>
            <a:t>IWRM</a:t>
          </a:r>
          <a:endParaRPr lang="en-GB" sz="1500" kern="1200" dirty="0">
            <a:latin typeface="Century Gothic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smtClean="0">
              <a:latin typeface="Century Gothic" pitchFamily="34" charset="0"/>
            </a:rPr>
            <a:t>Sustainable Forestry</a:t>
          </a:r>
          <a:endParaRPr lang="en-GB" sz="1500" kern="1200" dirty="0">
            <a:latin typeface="Century Gothic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smtClean="0">
              <a:latin typeface="Century Gothic" pitchFamily="34" charset="0"/>
            </a:rPr>
            <a:t>Mines and quarries </a:t>
          </a:r>
          <a:endParaRPr lang="en-GB" sz="1500" kern="1200" dirty="0">
            <a:latin typeface="Century Gothic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smtClean="0">
              <a:latin typeface="Century Gothic" pitchFamily="34" charset="0"/>
            </a:rPr>
            <a:t>Promotion and protection of biodiversity</a:t>
          </a:r>
          <a:endParaRPr lang="en-GB" sz="1500" kern="1200" dirty="0">
            <a:latin typeface="Century Gothic" pitchFamily="34" charset="0"/>
          </a:endParaRPr>
        </a:p>
      </dsp:txBody>
      <dsp:txXfrm rot="5400000">
        <a:off x="2386" y="905192"/>
        <a:ext cx="1951745" cy="2715577"/>
      </dsp:txXfrm>
    </dsp:sp>
    <dsp:sp modelId="{0024C086-0504-43B1-B9D1-B6FEEF387F98}">
      <dsp:nvSpPr>
        <dsp:cNvPr id="0" name=""/>
        <dsp:cNvSpPr/>
      </dsp:nvSpPr>
      <dsp:spPr>
        <a:xfrm rot="16200000">
          <a:off x="936563" y="1101325"/>
          <a:ext cx="4525963" cy="2323312"/>
        </a:xfrm>
        <a:prstGeom prst="flowChartManualOperation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smtClean="0">
              <a:latin typeface="Century Gothic" pitchFamily="34" charset="0"/>
            </a:rPr>
            <a:t>Entry points 2:</a:t>
          </a:r>
          <a:endParaRPr lang="en-GB" sz="1500" kern="1200" dirty="0">
            <a:latin typeface="Century Gothic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smtClean="0">
              <a:latin typeface="Century Gothic" pitchFamily="34" charset="0"/>
            </a:rPr>
            <a:t>Renewable energy &amp; EE technology</a:t>
          </a:r>
          <a:endParaRPr lang="en-GB" sz="1500" kern="1200" dirty="0">
            <a:latin typeface="Century Gothic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smtClean="0">
              <a:latin typeface="Century Gothic" pitchFamily="34" charset="0"/>
            </a:rPr>
            <a:t>Pollution management </a:t>
          </a:r>
          <a:endParaRPr lang="en-GB" sz="1500" kern="1200" dirty="0">
            <a:latin typeface="Century Gothic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smtClean="0">
              <a:latin typeface="Century Gothic" pitchFamily="34" charset="0"/>
            </a:rPr>
            <a:t>Irrigation technology</a:t>
          </a:r>
          <a:endParaRPr lang="en-GB" sz="1500" kern="1200" dirty="0">
            <a:latin typeface="Century Gothic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latin typeface="Century Gothic" pitchFamily="34" charset="0"/>
            </a:rPr>
            <a:t>Applied and adaptive research (AF, waste, urban planning)</a:t>
          </a:r>
          <a:endParaRPr lang="en-GB" sz="1500" kern="1200" dirty="0">
            <a:latin typeface="Century Gothic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smtClean="0">
              <a:latin typeface="Century Gothic" pitchFamily="34" charset="0"/>
            </a:rPr>
            <a:t>Disaster risk reduction</a:t>
          </a:r>
          <a:endParaRPr lang="en-GB" sz="1500" kern="1200" dirty="0">
            <a:latin typeface="Century Gothic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smtClean="0">
              <a:latin typeface="Century Gothic" pitchFamily="34" charset="0"/>
            </a:rPr>
            <a:t>Data collection, monitoring &amp; MIS</a:t>
          </a:r>
          <a:endParaRPr lang="en-GB" sz="1500" kern="1200" dirty="0">
            <a:latin typeface="Century Gothic" pitchFamily="34" charset="0"/>
          </a:endParaRPr>
        </a:p>
      </dsp:txBody>
      <dsp:txXfrm rot="5400000">
        <a:off x="2037888" y="905193"/>
        <a:ext cx="2323312" cy="2715577"/>
      </dsp:txXfrm>
    </dsp:sp>
    <dsp:sp modelId="{4FB9BC3F-AA08-4A9D-80AF-462F21E61326}">
      <dsp:nvSpPr>
        <dsp:cNvPr id="0" name=""/>
        <dsp:cNvSpPr/>
      </dsp:nvSpPr>
      <dsp:spPr>
        <a:xfrm rot="16200000">
          <a:off x="3169463" y="1337172"/>
          <a:ext cx="4525963" cy="1851618"/>
        </a:xfrm>
        <a:prstGeom prst="flowChartManualOperati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>
              <a:latin typeface="Century Gothic" pitchFamily="34" charset="0"/>
            </a:rPr>
            <a:t>Entry points 3:</a:t>
          </a:r>
          <a:endParaRPr lang="en-GB" sz="1600" kern="1200" dirty="0">
            <a:latin typeface="Century Gothic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atin typeface="Century Gothic" pitchFamily="34" charset="0"/>
            </a:rPr>
            <a:t>SEA (including CC ) </a:t>
          </a:r>
          <a:endParaRPr lang="en-GB" sz="1600" kern="1200" dirty="0">
            <a:latin typeface="Century Gothic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atin typeface="Century Gothic" pitchFamily="34" charset="0"/>
            </a:rPr>
            <a:t>Sector-specific adaptation and mitigation,</a:t>
          </a:r>
          <a:endParaRPr lang="en-GB" sz="1600" kern="1200" dirty="0">
            <a:latin typeface="Century Gothic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smtClean="0">
              <a:latin typeface="Century Gothic" pitchFamily="34" charset="0"/>
            </a:rPr>
            <a:t>Support to cross-sectoral integrated planning (e.g. IDP, VUP)</a:t>
          </a:r>
          <a:endParaRPr lang="en-GB" sz="1600" kern="1200" dirty="0">
            <a:latin typeface="Century Gothic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>
            <a:solidFill>
              <a:schemeClr val="tx1"/>
            </a:solidFill>
            <a:latin typeface="Century Gothic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>
            <a:solidFill>
              <a:schemeClr val="tx1"/>
            </a:solidFill>
            <a:latin typeface="Century Gothic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>
            <a:solidFill>
              <a:schemeClr val="tx1"/>
            </a:solidFill>
            <a:latin typeface="Century Gothic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>
            <a:solidFill>
              <a:schemeClr val="tx1"/>
            </a:solidFill>
            <a:latin typeface="Century Gothic" pitchFamily="34" charset="0"/>
          </a:endParaRPr>
        </a:p>
      </dsp:txBody>
      <dsp:txXfrm rot="5400000">
        <a:off x="4506635" y="905193"/>
        <a:ext cx="1851618" cy="2715577"/>
      </dsp:txXfrm>
    </dsp:sp>
    <dsp:sp modelId="{384CB714-5FF1-449B-9565-A0E4F4C2306B}">
      <dsp:nvSpPr>
        <dsp:cNvPr id="0" name=""/>
        <dsp:cNvSpPr/>
      </dsp:nvSpPr>
      <dsp:spPr>
        <a:xfrm rot="16200000">
          <a:off x="4973845" y="1499005"/>
          <a:ext cx="4525963" cy="1527952"/>
        </a:xfrm>
        <a:prstGeom prst="flowChartManualOperati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>
              <a:latin typeface="Century Gothic" pitchFamily="34" charset="0"/>
            </a:rPr>
            <a:t>Entry points 4:</a:t>
          </a:r>
          <a:endParaRPr lang="en-GB" sz="1600" kern="1200" dirty="0">
            <a:latin typeface="Century Gothic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atin typeface="Century Gothic" pitchFamily="34" charset="0"/>
            </a:rPr>
            <a:t>Monitoring and implementation of environmental management plans</a:t>
          </a:r>
          <a:endParaRPr lang="en-GB" sz="1600" kern="1200" dirty="0">
            <a:latin typeface="Century Gothic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smtClean="0">
              <a:latin typeface="Century Gothic" pitchFamily="34" charset="0"/>
            </a:rPr>
            <a:t>Environmental Auditing  </a:t>
          </a:r>
          <a:endParaRPr lang="en-GB" sz="1600" kern="1200" dirty="0">
            <a:latin typeface="Century Gothic" pitchFamily="34" charset="0"/>
          </a:endParaRPr>
        </a:p>
      </dsp:txBody>
      <dsp:txXfrm rot="5400000">
        <a:off x="6472850" y="905193"/>
        <a:ext cx="1527952" cy="2715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155F2-41E8-4A68-AF00-A9E18B0199D4}">
      <dsp:nvSpPr>
        <dsp:cNvPr id="0" name=""/>
        <dsp:cNvSpPr/>
      </dsp:nvSpPr>
      <dsp:spPr>
        <a:xfrm>
          <a:off x="210931" y="0"/>
          <a:ext cx="8257902" cy="516118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DAD63-090B-43D1-AECB-FB457BEBF718}">
      <dsp:nvSpPr>
        <dsp:cNvPr id="0" name=""/>
        <dsp:cNvSpPr/>
      </dsp:nvSpPr>
      <dsp:spPr>
        <a:xfrm>
          <a:off x="826762" y="4076556"/>
          <a:ext cx="189931" cy="189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F964B-9E54-426C-9C65-F6101AFD476E}">
      <dsp:nvSpPr>
        <dsp:cNvPr id="0" name=""/>
        <dsp:cNvSpPr/>
      </dsp:nvSpPr>
      <dsp:spPr>
        <a:xfrm>
          <a:off x="927176" y="3932826"/>
          <a:ext cx="1081785" cy="1228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41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Seed capital 2013</a:t>
          </a:r>
        </a:p>
      </dsp:txBody>
      <dsp:txXfrm>
        <a:off x="927176" y="3932826"/>
        <a:ext cx="1081785" cy="1228362"/>
      </dsp:txXfrm>
    </dsp:sp>
    <dsp:sp modelId="{079C872C-74DD-482A-857C-002FA1A5D292}">
      <dsp:nvSpPr>
        <dsp:cNvPr id="0" name=""/>
        <dsp:cNvSpPr/>
      </dsp:nvSpPr>
      <dsp:spPr>
        <a:xfrm>
          <a:off x="2341710" y="2645283"/>
          <a:ext cx="297284" cy="297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E542E-9C69-4676-A753-C672C2892154}">
      <dsp:nvSpPr>
        <dsp:cNvPr id="0" name=""/>
        <dsp:cNvSpPr/>
      </dsp:nvSpPr>
      <dsp:spPr>
        <a:xfrm>
          <a:off x="2143621" y="2984464"/>
          <a:ext cx="1370811" cy="129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52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FONERWA support to EDPRS II and the national Green economy agenda</a:t>
          </a:r>
        </a:p>
      </dsp:txBody>
      <dsp:txXfrm>
        <a:off x="2143621" y="2984464"/>
        <a:ext cx="1370811" cy="1293370"/>
      </dsp:txXfrm>
    </dsp:sp>
    <dsp:sp modelId="{8C97009A-85CE-4041-A486-DE54E6CC7746}">
      <dsp:nvSpPr>
        <dsp:cNvPr id="0" name=""/>
        <dsp:cNvSpPr/>
      </dsp:nvSpPr>
      <dsp:spPr>
        <a:xfrm>
          <a:off x="3373708" y="2062411"/>
          <a:ext cx="396379" cy="3963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07F7F-27E4-45C5-AB91-08C747174BD4}">
      <dsp:nvSpPr>
        <dsp:cNvPr id="0" name=""/>
        <dsp:cNvSpPr/>
      </dsp:nvSpPr>
      <dsp:spPr>
        <a:xfrm>
          <a:off x="3571898" y="2260600"/>
          <a:ext cx="1593775" cy="2900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033" tIns="0" rIns="0" bIns="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chemeClr val="tx1"/>
              </a:solidFill>
            </a:rPr>
            <a:t>Rwanda’s Development “Strategic orientation and Vision 2020”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>
            <a:solidFill>
              <a:schemeClr val="tx1"/>
            </a:solidFill>
          </a:endParaRPr>
        </a:p>
      </dsp:txBody>
      <dsp:txXfrm>
        <a:off x="3571898" y="2260600"/>
        <a:ext cx="1593775" cy="2900588"/>
      </dsp:txXfrm>
    </dsp:sp>
    <dsp:sp modelId="{60DAF43D-F7FA-4BF1-A2BC-E68D29ADA17C}">
      <dsp:nvSpPr>
        <dsp:cNvPr id="0" name=""/>
        <dsp:cNvSpPr/>
      </dsp:nvSpPr>
      <dsp:spPr>
        <a:xfrm>
          <a:off x="4909678" y="1447197"/>
          <a:ext cx="511989" cy="5119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ACB0F-2C9A-41CA-ACDB-865646755423}">
      <dsp:nvSpPr>
        <dsp:cNvPr id="0" name=""/>
        <dsp:cNvSpPr/>
      </dsp:nvSpPr>
      <dsp:spPr>
        <a:xfrm>
          <a:off x="5165673" y="1965446"/>
          <a:ext cx="1651580" cy="2933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29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FONERWA support to sustainable development agenda through successful implementation of GGCRS</a:t>
          </a:r>
        </a:p>
      </dsp:txBody>
      <dsp:txXfrm>
        <a:off x="5165673" y="1965446"/>
        <a:ext cx="1651580" cy="2933487"/>
      </dsp:txXfrm>
    </dsp:sp>
    <dsp:sp modelId="{76F8B23A-0B4B-4340-BE42-58F0B23E3DA3}">
      <dsp:nvSpPr>
        <dsp:cNvPr id="0" name=""/>
        <dsp:cNvSpPr/>
      </dsp:nvSpPr>
      <dsp:spPr>
        <a:xfrm>
          <a:off x="6491066" y="1036366"/>
          <a:ext cx="652374" cy="652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E384-0826-4AF4-A367-A8A109321534}">
      <dsp:nvSpPr>
        <dsp:cNvPr id="0" name=""/>
        <dsp:cNvSpPr/>
      </dsp:nvSpPr>
      <dsp:spPr>
        <a:xfrm>
          <a:off x="6817253" y="1362553"/>
          <a:ext cx="1651580" cy="3798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68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Rwanda’s Climate Compatible Development”</a:t>
          </a:r>
        </a:p>
      </dsp:txBody>
      <dsp:txXfrm>
        <a:off x="6817253" y="1362553"/>
        <a:ext cx="1651580" cy="3798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49705-0C4D-5D44-9B87-2893C06D75B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A1E29-76EA-9C44-8D92-0EA981969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9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1E29-76EA-9C44-8D92-0EA981969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79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1E29-76EA-9C44-8D92-0EA9819693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79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1E29-76EA-9C44-8D92-0EA9819693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79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1E29-76EA-9C44-8D92-0EA9819693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7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1E29-76EA-9C44-8D92-0EA981969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7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1E29-76EA-9C44-8D92-0EA981969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92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1E29-76EA-9C44-8D92-0EA981969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00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1E29-76EA-9C44-8D92-0EA981969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41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1E29-76EA-9C44-8D92-0EA9819693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79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1E29-76EA-9C44-8D92-0EA9819693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5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383A4-22EA-4AF6-9761-11A77EE9C72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92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22A4AD-4D56-4E42-AD95-282A95733581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14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89E1-747C-9741-A1EA-A5356B16AA2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7941-A5D6-A149-8BEE-AE255206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3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89E1-747C-9741-A1EA-A5356B16AA2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7941-A5D6-A149-8BEE-AE255206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89E1-747C-9741-A1EA-A5356B16AA2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7941-A5D6-A149-8BEE-AE255206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73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25C1B97B-2DDA-4A9E-9688-798C52DD2C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25C1B97B-2DDA-4A9E-9688-798C52DD2C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07999"/>
            <a:ext cx="7772400" cy="673100"/>
          </a:xfrm>
          <a:ln>
            <a:noFill/>
          </a:ln>
          <a:effectLst/>
        </p:spPr>
        <p:txBody>
          <a:bodyPr anchor="t">
            <a:noAutofit/>
          </a:bodyPr>
          <a:lstStyle>
            <a:lvl1pPr algn="l">
              <a:defRPr sz="3600">
                <a:ln>
                  <a:noFill/>
                </a:ln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183947"/>
            <a:ext cx="7772400" cy="442383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rgbClr val="4B4B55"/>
                </a:solidFill>
                <a:latin typeface="Montserrat"/>
                <a:cs typeface="Montserra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958976"/>
            <a:ext cx="7772400" cy="3618443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Merriweather Light"/>
                <a:cs typeface="Merriweather Ligh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85800" y="5757865"/>
            <a:ext cx="7772400" cy="263525"/>
          </a:xfrm>
        </p:spPr>
        <p:txBody>
          <a:bodyPr>
            <a:normAutofit/>
          </a:bodyPr>
          <a:lstStyle>
            <a:lvl1pPr marL="0" indent="0">
              <a:buNone/>
              <a:defRPr sz="800" b="1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39394"/>
            <a:ext cx="9144000" cy="45719"/>
          </a:xfrm>
          <a:prstGeom prst="rect">
            <a:avLst/>
          </a:prstGeom>
          <a:gradFill flip="none" rotWithShape="0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Pegasys-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32" y="6068423"/>
            <a:ext cx="1775880" cy="887940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3749041" y="6356352"/>
            <a:ext cx="986647" cy="365125"/>
          </a:xfrm>
          <a:prstGeom prst="rect">
            <a:avLst/>
          </a:prstGeom>
        </p:spPr>
        <p:txBody>
          <a:bodyPr anchor="ctr"/>
          <a:lstStyle>
            <a:lvl1pPr algn="r">
              <a:defRPr sz="800" b="0">
                <a:solidFill>
                  <a:srgbClr val="4B4B55"/>
                </a:solidFill>
                <a:latin typeface="Montserrat"/>
                <a:cs typeface="Montserrat"/>
              </a:defRPr>
            </a:lvl1pPr>
          </a:lstStyle>
          <a:p>
            <a:fld id="{CA495F2D-E9CD-2D46-BAED-0F5D0C28E82C}" type="datetime1">
              <a:rPr lang="en-ZA" smtClean="0"/>
              <a:pPr/>
              <a:t>2020/05/12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799" y="6356352"/>
            <a:ext cx="2993277" cy="365125"/>
          </a:xfrm>
          <a:prstGeom prst="rect">
            <a:avLst/>
          </a:prstGeom>
        </p:spPr>
        <p:txBody>
          <a:bodyPr anchor="ctr"/>
          <a:lstStyle>
            <a:lvl1pPr algn="l">
              <a:defRPr sz="800" b="1">
                <a:solidFill>
                  <a:srgbClr val="4B4B55"/>
                </a:solidFill>
                <a:latin typeface="Montserrat"/>
                <a:cs typeface="Montserrat"/>
              </a:defRPr>
            </a:lvl1pPr>
          </a:lstStyle>
          <a:p>
            <a:r>
              <a:rPr lang="en-US" dirty="0"/>
              <a:t>TITLE OF DOCUMENT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58741" y="6356352"/>
            <a:ext cx="1006593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rgbClr val="4B4B55"/>
                </a:solidFill>
                <a:latin typeface="Montserrat"/>
                <a:cs typeface="Montserrat"/>
              </a:defRPr>
            </a:lvl1pPr>
          </a:lstStyle>
          <a:p>
            <a:r>
              <a:rPr lang="en-US" dirty="0"/>
              <a:t>PAGE </a:t>
            </a:r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AF3979F-4664-4ABC-A90D-E8AD874F91EC}"/>
              </a:ext>
            </a:extLst>
          </p:cNvPr>
          <p:cNvCxnSpPr/>
          <p:nvPr userDrawn="1"/>
        </p:nvCxnSpPr>
        <p:spPr>
          <a:xfrm>
            <a:off x="685799" y="1181099"/>
            <a:ext cx="7786689" cy="0"/>
          </a:xfrm>
          <a:prstGeom prst="line">
            <a:avLst/>
          </a:prstGeom>
          <a:ln w="222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5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89E1-747C-9741-A1EA-A5356B16AA2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7941-A5D6-A149-8BEE-AE255206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89E1-747C-9741-A1EA-A5356B16AA2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7941-A5D6-A149-8BEE-AE255206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1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89E1-747C-9741-A1EA-A5356B16AA2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7941-A5D6-A149-8BEE-AE255206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5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89E1-747C-9741-A1EA-A5356B16AA2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7941-A5D6-A149-8BEE-AE255206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1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89E1-747C-9741-A1EA-A5356B16AA2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7941-A5D6-A149-8BEE-AE255206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3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89E1-747C-9741-A1EA-A5356B16AA2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7941-A5D6-A149-8BEE-AE255206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0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89E1-747C-9741-A1EA-A5356B16AA2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7941-A5D6-A149-8BEE-AE255206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9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89E1-747C-9741-A1EA-A5356B16AA2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B7941-A5D6-A149-8BEE-AE255206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9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189E1-747C-9741-A1EA-A5356B16AA2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B7941-A5D6-A149-8BEE-AE255206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5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tags" Target="../tags/tag3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jpeg"/><Relationship Id="rId7" Type="http://schemas.openxmlformats.org/officeDocument/2006/relationships/image" Target="../media/image12.jp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31.jpg"/><Relationship Id="rId1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10.jp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7.jpe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2-06 at 1.0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2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94265" y="1538869"/>
            <a:ext cx="6166622" cy="1628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FONERWA </a:t>
            </a:r>
          </a:p>
          <a:p>
            <a:pPr algn="ctr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(RWANDA GREEN FUND)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91" y="5045570"/>
            <a:ext cx="960779" cy="47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1376" y="2152185"/>
            <a:ext cx="4571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413951"/>
            <a:ext cx="9144000" cy="59597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348" y="1371601"/>
            <a:ext cx="4114800" cy="53688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/>
              <a:t>21,263</a:t>
            </a:r>
            <a:r>
              <a:rPr lang="en-US" dirty="0" smtClean="0"/>
              <a:t> </a:t>
            </a:r>
            <a:r>
              <a:rPr lang="en-US" sz="2000" dirty="0" smtClean="0"/>
              <a:t> </a:t>
            </a:r>
            <a:r>
              <a:rPr lang="en-GB" sz="2000" dirty="0"/>
              <a:t>Area (ha) of </a:t>
            </a:r>
            <a:r>
              <a:rPr lang="en-GB" sz="2000" u="sng" dirty="0"/>
              <a:t>land</a:t>
            </a:r>
            <a:r>
              <a:rPr lang="en-GB" sz="2000" dirty="0"/>
              <a:t> secured against </a:t>
            </a:r>
            <a:r>
              <a:rPr lang="en-GB" sz="2000" dirty="0" smtClean="0"/>
              <a:t>erosion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/>
              <a:t>42,197  </a:t>
            </a:r>
            <a:r>
              <a:rPr lang="en-GB" sz="2000" dirty="0"/>
              <a:t>Area (ha) forest and agro forest </a:t>
            </a:r>
            <a:r>
              <a:rPr lang="en-GB" sz="2000" dirty="0" smtClean="0"/>
              <a:t>coverage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/>
              <a:t>26,547</a:t>
            </a:r>
            <a:r>
              <a:rPr lang="en-US" dirty="0" smtClean="0"/>
              <a:t> </a:t>
            </a:r>
            <a:r>
              <a:rPr lang="en-GB" sz="2000" dirty="0" smtClean="0"/>
              <a:t> Area </a:t>
            </a:r>
            <a:r>
              <a:rPr lang="en-GB" sz="2000" dirty="0"/>
              <a:t>(ha) of watersheds and water bodies </a:t>
            </a:r>
            <a:r>
              <a:rPr lang="en-GB" sz="2000" dirty="0" smtClean="0"/>
              <a:t>protected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/>
              <a:t>70,528</a:t>
            </a:r>
            <a:r>
              <a:rPr lang="en-US" dirty="0" smtClean="0"/>
              <a:t> </a:t>
            </a:r>
            <a:r>
              <a:rPr lang="en-US" sz="2000" dirty="0" smtClean="0"/>
              <a:t> households </a:t>
            </a:r>
            <a:r>
              <a:rPr lang="en-US" sz="2000" dirty="0"/>
              <a:t>with access to clean </a:t>
            </a:r>
            <a:r>
              <a:rPr lang="en-US" sz="2000" dirty="0" smtClean="0"/>
              <a:t>energy</a:t>
            </a: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/>
              <a:t>92,634  </a:t>
            </a:r>
            <a:r>
              <a:rPr lang="en-US" sz="2000" dirty="0"/>
              <a:t>tons of CO2 avoided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/>
              <a:t>108,695 </a:t>
            </a:r>
            <a:r>
              <a:rPr lang="en-GB" sz="2000" dirty="0" smtClean="0"/>
              <a:t>Number </a:t>
            </a:r>
            <a:r>
              <a:rPr lang="en-GB" sz="2000" dirty="0"/>
              <a:t>of people supported to cope with effects of climate change</a:t>
            </a: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/>
              <a:t>140,096</a:t>
            </a:r>
            <a:r>
              <a:rPr lang="en-US" dirty="0" smtClean="0"/>
              <a:t> </a:t>
            </a:r>
            <a:r>
              <a:rPr lang="en-US" sz="2000" dirty="0" smtClean="0"/>
              <a:t> </a:t>
            </a:r>
            <a:r>
              <a:rPr lang="en-US" sz="2000" dirty="0"/>
              <a:t>green jobs </a:t>
            </a:r>
            <a:r>
              <a:rPr lang="en-US" sz="2000" dirty="0" smtClean="0"/>
              <a:t>created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61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888276" y="228708"/>
            <a:ext cx="7811224" cy="900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Key success to attract climate finance</a:t>
            </a:r>
            <a:endParaRPr lang="en-US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88275" y="1188721"/>
            <a:ext cx="8149192" cy="5351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Governance structure that create enabling environment for coordination – Ministries, development partners, civil societies and private sector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Government ownership and commitment to support green economy.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Domestic contribution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Bilateral and Multilateral engagement at national level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Mapping and engaging international climate funds to finance green </a:t>
            </a:r>
            <a:r>
              <a:rPr lang="en-US" sz="2400" dirty="0" err="1" smtClean="0">
                <a:solidFill>
                  <a:schemeClr val="tx1"/>
                </a:solidFill>
              </a:rPr>
              <a:t>programme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Seizing opportunities (Strategy Program for Climate Resilience (SPCR), Pilot Program for Climate Resilience (PPCR), Forest Investment Plan, NDC, and blended finance)</a:t>
            </a:r>
          </a:p>
          <a:p>
            <a:pPr marL="342900" indent="-342900" algn="l">
              <a:buFontTx/>
              <a:buChar char="-"/>
            </a:pPr>
            <a:endParaRPr lang="en-US" sz="1800" dirty="0" smtClean="0"/>
          </a:p>
          <a:p>
            <a:pPr marL="342900" indent="-342900" algn="l">
              <a:buFont typeface="Arial"/>
              <a:buChar char="•"/>
            </a:pPr>
            <a:endParaRPr lang="en-US" sz="1800" dirty="0" smtClean="0"/>
          </a:p>
          <a:p>
            <a:pPr marL="342900" indent="-342900" algn="l">
              <a:buFont typeface="Arial"/>
              <a:buChar char="•"/>
            </a:pP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8699500" y="0"/>
            <a:ext cx="444500" cy="1068917"/>
          </a:xfrm>
          <a:prstGeom prst="rect">
            <a:avLst/>
          </a:prstGeom>
          <a:solidFill>
            <a:srgbClr val="9FCD1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14417" y="5609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164236" y="318646"/>
            <a:ext cx="5418072" cy="681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82C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Evolution       Vision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26528" y="1467714"/>
            <a:ext cx="8323159" cy="1589"/>
          </a:xfrm>
          <a:prstGeom prst="line">
            <a:avLst/>
          </a:prstGeom>
          <a:ln w="12700" cap="flat" cmpd="sng" algn="ctr">
            <a:solidFill>
              <a:srgbClr val="3077AD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8"/>
          <p:cNvGrpSpPr/>
          <p:nvPr/>
        </p:nvGrpSpPr>
        <p:grpSpPr>
          <a:xfrm>
            <a:off x="3074274" y="451867"/>
            <a:ext cx="4582846" cy="1017435"/>
            <a:chOff x="3046412" y="451865"/>
            <a:chExt cx="4471472" cy="1120163"/>
          </a:xfrm>
        </p:grpSpPr>
        <p:cxnSp>
          <p:nvCxnSpPr>
            <p:cNvPr id="13" name="Straight Connector 12"/>
            <p:cNvCxnSpPr/>
            <p:nvPr/>
          </p:nvCxnSpPr>
          <p:spPr>
            <a:xfrm rot="5400000">
              <a:off x="2487125" y="1011152"/>
              <a:ext cx="1120161" cy="1588"/>
            </a:xfrm>
            <a:prstGeom prst="line">
              <a:avLst/>
            </a:prstGeom>
            <a:ln w="12700" cap="flat" cmpd="sng" algn="ctr">
              <a:solidFill>
                <a:srgbClr val="3077A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6957009" y="1011154"/>
              <a:ext cx="1120161" cy="1588"/>
            </a:xfrm>
            <a:prstGeom prst="line">
              <a:avLst/>
            </a:prstGeom>
            <a:ln w="12700" cap="flat" cmpd="sng" algn="ctr">
              <a:solidFill>
                <a:srgbClr val="3077A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 descr="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600363"/>
            <a:ext cx="9144000" cy="1257639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10852976"/>
              </p:ext>
            </p:extLst>
          </p:nvPr>
        </p:nvGraphicFramePr>
        <p:xfrm>
          <a:off x="295422" y="1492831"/>
          <a:ext cx="8679766" cy="5161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Oval 3"/>
          <p:cNvSpPr/>
          <p:nvPr/>
        </p:nvSpPr>
        <p:spPr>
          <a:xfrm>
            <a:off x="1626429" y="5009223"/>
            <a:ext cx="180975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66926" y="4654934"/>
            <a:ext cx="180975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558" y="4580880"/>
            <a:ext cx="13248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Implementation January. 2014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6321" y="3922785"/>
            <a:ext cx="114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Management Transition Sept. 2015</a:t>
            </a:r>
          </a:p>
        </p:txBody>
      </p:sp>
      <p:sp>
        <p:nvSpPr>
          <p:cNvPr id="15" name="Oval 14"/>
          <p:cNvSpPr/>
          <p:nvPr/>
        </p:nvSpPr>
        <p:spPr>
          <a:xfrm flipV="1">
            <a:off x="2415726" y="4565112"/>
            <a:ext cx="233362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Arrow: Down 5"/>
          <p:cNvSpPr/>
          <p:nvPr/>
        </p:nvSpPr>
        <p:spPr>
          <a:xfrm>
            <a:off x="2474067" y="3538684"/>
            <a:ext cx="116681" cy="10264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7404" y="3065062"/>
            <a:ext cx="148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2017/Revised Law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2299" y="2267651"/>
            <a:ext cx="1167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SDGs/NDC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40659" y="1953067"/>
            <a:ext cx="1167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 2050 &amp; Beyond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45429" y="2761767"/>
            <a:ext cx="1167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 2020 &amp; NST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E74CDB92-EF20-4B88-A674-2018DAA07D4F}"/>
              </a:ext>
            </a:extLst>
          </p:cNvPr>
          <p:cNvSpPr/>
          <p:nvPr/>
        </p:nvSpPr>
        <p:spPr>
          <a:xfrm>
            <a:off x="5964703" y="604912"/>
            <a:ext cx="365760" cy="1723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699500" y="0"/>
            <a:ext cx="444500" cy="1068917"/>
          </a:xfrm>
          <a:prstGeom prst="rect">
            <a:avLst/>
          </a:prstGeom>
          <a:solidFill>
            <a:srgbClr val="9FCD1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8220" y="483458"/>
            <a:ext cx="7893530" cy="8811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Key Lessons for the Strategic direction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20624" lvl="0" indent="-384048" algn="just" defTabSz="914400">
              <a:buClr>
                <a:srgbClr val="1982C8"/>
              </a:buClr>
              <a:buSzPct val="80000"/>
              <a:buFont typeface="Wingdings" charset="2"/>
              <a:buChar char="§"/>
              <a:defRPr/>
            </a:pPr>
            <a:r>
              <a:rPr lang="en-US" dirty="0" smtClean="0">
                <a:latin typeface="+mj-lt"/>
                <a:cs typeface="Arial"/>
              </a:rPr>
              <a:t>Demand-led </a:t>
            </a:r>
            <a:r>
              <a:rPr lang="en-US" dirty="0">
                <a:latin typeface="+mj-lt"/>
                <a:cs typeface="Arial"/>
              </a:rPr>
              <a:t>FONERWA to a more strategic, impactful and sustainable Green Finance Facility operating </a:t>
            </a:r>
            <a:r>
              <a:rPr lang="en-US" dirty="0" smtClean="0">
                <a:latin typeface="+mj-lt"/>
                <a:cs typeface="Arial"/>
              </a:rPr>
              <a:t>as </a:t>
            </a:r>
            <a:r>
              <a:rPr lang="en-US" dirty="0">
                <a:latin typeface="+mj-lt"/>
                <a:cs typeface="Arial"/>
              </a:rPr>
              <a:t>hybrid </a:t>
            </a:r>
            <a:r>
              <a:rPr lang="en-US" dirty="0" smtClean="0">
                <a:latin typeface="+mj-lt"/>
                <a:cs typeface="Arial"/>
              </a:rPr>
              <a:t>fund</a:t>
            </a:r>
          </a:p>
          <a:p>
            <a:pPr marL="420624" lvl="0" indent="-384048" algn="just" defTabSz="914400">
              <a:buClr>
                <a:srgbClr val="1982C8"/>
              </a:buClr>
              <a:buSzPct val="80000"/>
              <a:buFont typeface="Wingdings" charset="2"/>
              <a:buChar char="§"/>
              <a:defRPr/>
            </a:pPr>
            <a:r>
              <a:rPr lang="en-US" dirty="0" smtClean="0">
                <a:latin typeface="+mj-lt"/>
                <a:cs typeface="Arial"/>
              </a:rPr>
              <a:t>Diversify </a:t>
            </a:r>
            <a:r>
              <a:rPr lang="en-US" dirty="0">
                <a:latin typeface="+mj-lt"/>
                <a:cs typeface="Arial"/>
              </a:rPr>
              <a:t>and accelerate private sector resources mobilization and access to green and climate </a:t>
            </a:r>
            <a:r>
              <a:rPr lang="en-US" dirty="0" smtClean="0">
                <a:latin typeface="+mj-lt"/>
                <a:cs typeface="Arial"/>
              </a:rPr>
              <a:t>finance</a:t>
            </a:r>
          </a:p>
          <a:p>
            <a:pPr marL="420624" indent="-384048" algn="just" defTabSz="914400">
              <a:buClr>
                <a:srgbClr val="1982C8"/>
              </a:buClr>
              <a:buSzPct val="80000"/>
              <a:buFont typeface="Wingdings" charset="2"/>
              <a:buChar char="§"/>
              <a:defRPr/>
            </a:pPr>
            <a:r>
              <a:rPr lang="en-US" dirty="0"/>
              <a:t>Strong technical skills and capacity critical to successful resources mobilization</a:t>
            </a:r>
          </a:p>
          <a:p>
            <a:pPr marL="420624" lvl="1" indent="-384048" algn="just" defTabSz="914400">
              <a:buClr>
                <a:srgbClr val="1982C8"/>
              </a:buClr>
              <a:buSzPct val="80000"/>
              <a:buFont typeface="Wingdings" charset="2"/>
              <a:buChar char="§"/>
              <a:defRPr/>
            </a:pPr>
            <a:r>
              <a:rPr lang="en-US" sz="3200" dirty="0"/>
              <a:t>Fiduciary standards: aligned to international standards to assure investor/contributor confidence</a:t>
            </a:r>
          </a:p>
          <a:p>
            <a:pPr marL="420624" lvl="1" indent="-384048" algn="just" defTabSz="914400">
              <a:buClr>
                <a:srgbClr val="1982C8"/>
              </a:buClr>
              <a:buSzPct val="80000"/>
              <a:buFont typeface="Wingdings" charset="2"/>
              <a:buChar char="§"/>
              <a:defRPr/>
            </a:pPr>
            <a:r>
              <a:rPr lang="en-US" sz="3200" dirty="0">
                <a:cs typeface="Arial"/>
              </a:rPr>
              <a:t>Robust resources mobilization including </a:t>
            </a:r>
            <a:r>
              <a:rPr lang="en-US" sz="3200" dirty="0"/>
              <a:t>Private sector/PPP</a:t>
            </a:r>
          </a:p>
          <a:p>
            <a:pPr marL="420624" indent="-384048" algn="just" defTabSz="914400">
              <a:buClr>
                <a:srgbClr val="1982C8"/>
              </a:buClr>
              <a:buSzPct val="80000"/>
              <a:buFont typeface="Wingdings" charset="2"/>
              <a:buChar char="§"/>
              <a:defRPr/>
            </a:pPr>
            <a:r>
              <a:rPr lang="en-US" dirty="0" smtClean="0">
                <a:cs typeface="Arial"/>
              </a:rPr>
              <a:t>The </a:t>
            </a:r>
            <a:r>
              <a:rPr lang="en-US" dirty="0">
                <a:cs typeface="Arial"/>
              </a:rPr>
              <a:t>new Law to make the fund an effective nation considered critical al coordinator for mobilizing and managing climate finance</a:t>
            </a:r>
          </a:p>
          <a:p>
            <a:pPr marL="420624" lvl="0" indent="-384048" algn="just" defTabSz="914400">
              <a:buClr>
                <a:srgbClr val="1982C8"/>
              </a:buClr>
              <a:buSzPct val="80000"/>
              <a:buFont typeface="Wingdings" charset="2"/>
              <a:buChar char="§"/>
              <a:defRPr/>
            </a:pPr>
            <a:endParaRPr lang="en-GB" dirty="0">
              <a:latin typeface="+mj-lt"/>
              <a:cs typeface="Arial"/>
            </a:endParaRPr>
          </a:p>
          <a:p>
            <a:pPr algn="just"/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99500" y="0"/>
            <a:ext cx="444500" cy="1068917"/>
          </a:xfrm>
          <a:prstGeom prst="rect">
            <a:avLst/>
          </a:prstGeom>
          <a:solidFill>
            <a:srgbClr val="9FCD1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D01BFDF8-67DE-48F7-9F5C-44DB6556FB78}"/>
              </a:ext>
            </a:extLst>
          </p:cNvPr>
          <p:cNvSpPr/>
          <p:nvPr/>
        </p:nvSpPr>
        <p:spPr>
          <a:xfrm>
            <a:off x="5400396" y="4870433"/>
            <a:ext cx="104503" cy="5520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xmlns="" id="{34A1DD06-7183-4B72-8B39-28FDB8D68D2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think-cell Slide" r:id="rId5" imgW="498" imgH="499" progId="TCLayout.ActiveDocument.1">
                  <p:embed/>
                </p:oleObj>
              </mc:Choice>
              <mc:Fallback>
                <p:oleObj name="think-cell Slide" r:id="rId5" imgW="498" imgH="499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xmlns="" id="{34A1DD06-7183-4B72-8B39-28FDB8D68D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3F519697-C1C0-49D3-A9C0-F98BD5EA4B0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latin typeface="Montserrat" panose="00000500000000000000"/>
              <a:ea typeface="+mj-ea"/>
              <a:sym typeface="Montserrat" panose="0000050000000000000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84B9E1E-9051-410E-A1CE-0FF030C821E6}"/>
              </a:ext>
            </a:extLst>
          </p:cNvPr>
          <p:cNvSpPr/>
          <p:nvPr/>
        </p:nvSpPr>
        <p:spPr>
          <a:xfrm>
            <a:off x="970332" y="4861909"/>
            <a:ext cx="104503" cy="5520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1434C4F6-B511-4227-A118-F66362F6ED00}"/>
              </a:ext>
            </a:extLst>
          </p:cNvPr>
          <p:cNvSpPr/>
          <p:nvPr/>
        </p:nvSpPr>
        <p:spPr>
          <a:xfrm>
            <a:off x="2433758" y="4879186"/>
            <a:ext cx="104503" cy="5520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B0D464B0-DB49-492A-B816-2552F1808988}"/>
              </a:ext>
            </a:extLst>
          </p:cNvPr>
          <p:cNvSpPr/>
          <p:nvPr/>
        </p:nvSpPr>
        <p:spPr>
          <a:xfrm>
            <a:off x="3907115" y="4861909"/>
            <a:ext cx="104503" cy="5520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E922ABC8-683A-4264-8641-74DECEFDA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5F2D-E9CD-2D46-BAED-0F5D0C28E82C}" type="datetime1">
              <a:rPr lang="en-ZA" smtClean="0"/>
              <a:pPr/>
              <a:t>2020/05/12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BBD1F9C-1780-454F-99EF-62EF3066E402}"/>
              </a:ext>
            </a:extLst>
          </p:cNvPr>
          <p:cNvGrpSpPr/>
          <p:nvPr/>
        </p:nvGrpSpPr>
        <p:grpSpPr>
          <a:xfrm>
            <a:off x="347379" y="1995342"/>
            <a:ext cx="1350408" cy="2970502"/>
            <a:chOff x="685800" y="1881416"/>
            <a:chExt cx="1578234" cy="29705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C6E8F2E-3E67-422E-AB01-643E7FAEBF3D}"/>
                </a:ext>
              </a:extLst>
            </p:cNvPr>
            <p:cNvSpPr/>
            <p:nvPr/>
          </p:nvSpPr>
          <p:spPr>
            <a:xfrm>
              <a:off x="685800" y="2090057"/>
              <a:ext cx="1578234" cy="2761861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dirty="0"/>
            </a:p>
            <a:p>
              <a:pPr marL="180975" indent="-180975">
                <a:buFont typeface="Wingdings" panose="05000000000000000000" pitchFamily="2" charset="2"/>
                <a:buChar char="§"/>
              </a:pPr>
              <a:endParaRPr lang="en-US" sz="1400" dirty="0"/>
            </a:p>
            <a:p>
              <a:pPr marL="180975" indent="-180975">
                <a:buFont typeface="Wingdings" panose="05000000000000000000" pitchFamily="2" charset="2"/>
                <a:buChar char="§"/>
              </a:pPr>
              <a:endParaRPr lang="en-US" sz="1400" dirty="0"/>
            </a:p>
            <a:p>
              <a:pPr marL="180975" indent="-180975">
                <a:buFont typeface="Wingdings" panose="05000000000000000000" pitchFamily="2" charset="2"/>
                <a:buChar char="§"/>
              </a:pPr>
              <a:endParaRPr lang="en-US" sz="1400" dirty="0"/>
            </a:p>
            <a:p>
              <a:pPr algn="ctr"/>
              <a:endParaRPr lang="en-US" sz="1200" dirty="0"/>
            </a:p>
            <a:p>
              <a:pPr algn="ctr"/>
              <a:r>
                <a:rPr lang="en-US" sz="1100" dirty="0">
                  <a:latin typeface="Montserrat" panose="00000500000000000000"/>
                </a:rPr>
                <a:t>Creating opportunities to invest in biomass replacement and catalyze transition to sustainable biomass value chains.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D0EE386-0D73-4C88-8392-34AE6762F4D2}"/>
                </a:ext>
              </a:extLst>
            </p:cNvPr>
            <p:cNvSpPr/>
            <p:nvPr/>
          </p:nvSpPr>
          <p:spPr>
            <a:xfrm>
              <a:off x="824342" y="1881416"/>
              <a:ext cx="1325587" cy="4616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Montserrat" panose="00000500000000000000"/>
                </a:rPr>
                <a:t>Biomass Replacement  </a:t>
              </a:r>
              <a:endParaRPr lang="en-GB" sz="1200" b="1" dirty="0">
                <a:latin typeface="Montserrat" panose="0000050000000000000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A837B8C-7CCD-47B3-83B1-AB9B7FC94048}"/>
              </a:ext>
            </a:extLst>
          </p:cNvPr>
          <p:cNvGrpSpPr/>
          <p:nvPr/>
        </p:nvGrpSpPr>
        <p:grpSpPr>
          <a:xfrm>
            <a:off x="3297395" y="1990420"/>
            <a:ext cx="1350000" cy="2975424"/>
            <a:chOff x="2441761" y="1876494"/>
            <a:chExt cx="1350000" cy="297542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C04DFFA-35EB-4CDA-BC29-FF325F41B5E7}"/>
                </a:ext>
              </a:extLst>
            </p:cNvPr>
            <p:cNvSpPr/>
            <p:nvPr/>
          </p:nvSpPr>
          <p:spPr>
            <a:xfrm>
              <a:off x="2441761" y="2090057"/>
              <a:ext cx="1350000" cy="2761861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180975" lvl="0" indent="-180975"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rgbClr val="4B4B55"/>
                </a:solidFill>
              </a:endParaRPr>
            </a:p>
            <a:p>
              <a:pPr marL="180975" lvl="0" indent="-180975"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rgbClr val="4B4B55"/>
                </a:solidFill>
              </a:endParaRPr>
            </a:p>
            <a:p>
              <a:pPr marL="180975" lvl="0" indent="-180975"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rgbClr val="4B4B55"/>
                </a:solidFill>
              </a:endParaRPr>
            </a:p>
            <a:p>
              <a:pPr marL="180975" lvl="0" indent="-180975"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rgbClr val="4B4B55"/>
                </a:solidFill>
              </a:endParaRPr>
            </a:p>
            <a:p>
              <a:pPr lvl="0" algn="ctr"/>
              <a:endParaRPr lang="en-US" sz="1100" dirty="0">
                <a:latin typeface="Montserrat" panose="00000500000000000000"/>
              </a:endParaRPr>
            </a:p>
            <a:p>
              <a:pPr lvl="0" algn="ctr"/>
              <a:endParaRPr lang="en-US" sz="1100" dirty="0">
                <a:latin typeface="Montserrat" panose="00000500000000000000"/>
              </a:endParaRPr>
            </a:p>
            <a:p>
              <a:pPr lvl="0" algn="ctr"/>
              <a:r>
                <a:rPr lang="en-US" sz="1100" dirty="0">
                  <a:latin typeface="Montserrat" panose="00000500000000000000"/>
                </a:rPr>
                <a:t>Stimulate investment in low-carbon vehicles and e-mobility to support affordable access to markets and livable cities. </a:t>
              </a:r>
            </a:p>
            <a:p>
              <a:pPr lvl="0"/>
              <a:endParaRPr lang="en-US" sz="1400" dirty="0">
                <a:solidFill>
                  <a:srgbClr val="4B4B55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A00857C-D968-459A-A0BA-BCBE1BDF2308}"/>
                </a:ext>
              </a:extLst>
            </p:cNvPr>
            <p:cNvSpPr/>
            <p:nvPr/>
          </p:nvSpPr>
          <p:spPr>
            <a:xfrm>
              <a:off x="2626602" y="1876494"/>
              <a:ext cx="919492" cy="646331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Montserrat" panose="00000500000000000000"/>
                </a:rPr>
                <a:t>Sustainable Transport</a:t>
              </a:r>
              <a:endParaRPr lang="en-GB" sz="1200" b="1" dirty="0">
                <a:latin typeface="Montserrat" panose="0000050000000000000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A75E117-AF1E-4D28-997E-7A07580946A5}"/>
              </a:ext>
            </a:extLst>
          </p:cNvPr>
          <p:cNvGrpSpPr/>
          <p:nvPr/>
        </p:nvGrpSpPr>
        <p:grpSpPr>
          <a:xfrm>
            <a:off x="7031047" y="2082670"/>
            <a:ext cx="1578234" cy="907723"/>
            <a:chOff x="8105192" y="1777474"/>
            <a:chExt cx="1578234" cy="257625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E9DBA76-F1D9-47B4-82DA-E1DB71AAD303}"/>
                </a:ext>
              </a:extLst>
            </p:cNvPr>
            <p:cNvSpPr/>
            <p:nvPr/>
          </p:nvSpPr>
          <p:spPr>
            <a:xfrm>
              <a:off x="8105192" y="2090057"/>
              <a:ext cx="1578234" cy="2263675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D4161878-26D2-4D71-89BB-AE8BF24ABC21}"/>
                </a:ext>
              </a:extLst>
            </p:cNvPr>
            <p:cNvSpPr/>
            <p:nvPr/>
          </p:nvSpPr>
          <p:spPr>
            <a:xfrm>
              <a:off x="8281492" y="1777474"/>
              <a:ext cx="1134055" cy="1834387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Montserrat" panose="00000500000000000000"/>
                </a:rPr>
                <a:t>Climate Smart Agriculture </a:t>
              </a:r>
              <a:endParaRPr lang="en-GB" sz="1200" b="1" dirty="0">
                <a:latin typeface="Montserrat" panose="0000050000000000000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9057690-022C-41F4-BD92-16DA0AA33F3F}"/>
              </a:ext>
            </a:extLst>
          </p:cNvPr>
          <p:cNvGrpSpPr/>
          <p:nvPr/>
        </p:nvGrpSpPr>
        <p:grpSpPr>
          <a:xfrm>
            <a:off x="1834217" y="1990420"/>
            <a:ext cx="1350000" cy="2965498"/>
            <a:chOff x="-3226058" y="3507598"/>
            <a:chExt cx="1350000" cy="296549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A83E376-1006-49D0-8F32-9FAAEA725C3C}"/>
                </a:ext>
              </a:extLst>
            </p:cNvPr>
            <p:cNvSpPr/>
            <p:nvPr/>
          </p:nvSpPr>
          <p:spPr>
            <a:xfrm>
              <a:off x="-3226058" y="3711235"/>
              <a:ext cx="1350000" cy="2761861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180975" indent="-180975">
                <a:buFont typeface="Wingdings" panose="05000000000000000000" pitchFamily="2" charset="2"/>
                <a:buChar char="§"/>
              </a:pPr>
              <a:endParaRPr lang="en-US" sz="1400" dirty="0"/>
            </a:p>
            <a:p>
              <a:pPr marL="180975" indent="-180975">
                <a:buFont typeface="Wingdings" panose="05000000000000000000" pitchFamily="2" charset="2"/>
                <a:buChar char="§"/>
              </a:pPr>
              <a:endParaRPr lang="en-US" sz="1400" dirty="0"/>
            </a:p>
            <a:p>
              <a:pPr marL="180975" indent="-180975">
                <a:buFont typeface="Wingdings" panose="05000000000000000000" pitchFamily="2" charset="2"/>
                <a:buChar char="§"/>
              </a:pPr>
              <a:endParaRPr lang="en-US" sz="1400" dirty="0"/>
            </a:p>
            <a:p>
              <a:pPr marL="180975" indent="-180975">
                <a:buFont typeface="Wingdings" panose="05000000000000000000" pitchFamily="2" charset="2"/>
                <a:buChar char="§"/>
              </a:pPr>
              <a:endParaRPr lang="en-US" sz="1400" dirty="0"/>
            </a:p>
            <a:p>
              <a:pPr marL="180975" indent="-180975">
                <a:buFont typeface="Wingdings" panose="05000000000000000000" pitchFamily="2" charset="2"/>
                <a:buChar char="§"/>
              </a:pPr>
              <a:endParaRPr lang="en-US" sz="1400" dirty="0"/>
            </a:p>
            <a:p>
              <a:pPr algn="ctr"/>
              <a:endParaRPr lang="en-US" sz="1100" dirty="0">
                <a:latin typeface="Montserrat" panose="00000500000000000000"/>
              </a:endParaRPr>
            </a:p>
            <a:p>
              <a:pPr algn="ctr"/>
              <a:r>
                <a:rPr lang="en-US" sz="1100" dirty="0">
                  <a:latin typeface="Montserrat" panose="00000500000000000000"/>
                </a:rPr>
                <a:t>Support a paradigm shift in green urbanization by brokering investment in major flagship urban initiatives. </a:t>
              </a:r>
              <a:endParaRPr lang="en-GB" sz="1100" dirty="0">
                <a:latin typeface="Montserrat" panose="0000050000000000000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CE935226-8BBC-4807-907E-89ECF88C7FB7}"/>
                </a:ext>
              </a:extLst>
            </p:cNvPr>
            <p:cNvSpPr/>
            <p:nvPr/>
          </p:nvSpPr>
          <p:spPr>
            <a:xfrm>
              <a:off x="-2947322" y="3507598"/>
              <a:ext cx="784679" cy="4616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Montserrat" panose="00000500000000000000"/>
                </a:rPr>
                <a:t>Green Cities</a:t>
              </a:r>
              <a:endParaRPr lang="en-GB" sz="1200" b="1" dirty="0">
                <a:latin typeface="Montserrat" panose="0000050000000000000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BCD3EBC-99C3-40A8-AAD3-7C8C7237EADE}"/>
              </a:ext>
            </a:extLst>
          </p:cNvPr>
          <p:cNvSpPr/>
          <p:nvPr/>
        </p:nvSpPr>
        <p:spPr>
          <a:xfrm>
            <a:off x="4771539" y="2203985"/>
            <a:ext cx="1350000" cy="2761861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180975" indent="-180975"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4B4B55"/>
              </a:solidFill>
            </a:endParaRPr>
          </a:p>
          <a:p>
            <a:endParaRPr lang="en-US" sz="1400" dirty="0">
              <a:solidFill>
                <a:srgbClr val="4B4B55"/>
              </a:solidFill>
            </a:endParaRPr>
          </a:p>
          <a:p>
            <a:endParaRPr lang="en-US" sz="1400" dirty="0">
              <a:solidFill>
                <a:srgbClr val="4B4B55"/>
              </a:solidFill>
            </a:endParaRPr>
          </a:p>
          <a:p>
            <a:endParaRPr lang="en-US" sz="1400" dirty="0">
              <a:solidFill>
                <a:srgbClr val="4B4B55"/>
              </a:solidFill>
            </a:endParaRPr>
          </a:p>
          <a:p>
            <a:pPr algn="ctr"/>
            <a:endParaRPr lang="en-US" sz="1100" dirty="0">
              <a:latin typeface="Montserrat" panose="00000500000000000000"/>
            </a:endParaRPr>
          </a:p>
          <a:p>
            <a:pPr algn="ctr"/>
            <a:endParaRPr lang="en-US" sz="1100" dirty="0">
              <a:latin typeface="Montserrat" panose="00000500000000000000"/>
            </a:endParaRPr>
          </a:p>
          <a:p>
            <a:pPr algn="ctr"/>
            <a:r>
              <a:rPr lang="en-US" sz="1100" dirty="0">
                <a:latin typeface="Montserrat" panose="00000500000000000000"/>
              </a:rPr>
              <a:t>Tackle the urban waste challenge and introducing opportunities for circular economy investments across the value chain.</a:t>
            </a:r>
            <a:endParaRPr lang="en-GB" sz="1100" dirty="0">
              <a:latin typeface="Montserrat" panose="0000050000000000000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BF2E792-E82E-4B1C-B19C-573A707D5599}"/>
              </a:ext>
            </a:extLst>
          </p:cNvPr>
          <p:cNvSpPr/>
          <p:nvPr/>
        </p:nvSpPr>
        <p:spPr>
          <a:xfrm>
            <a:off x="4979170" y="2054306"/>
            <a:ext cx="842450" cy="27699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Montserrat" panose="00000500000000000000"/>
              </a:rPr>
              <a:t>Waste</a:t>
            </a:r>
            <a:endParaRPr lang="en-GB" sz="1200" b="1" dirty="0">
              <a:latin typeface="Montserrat" panose="0000050000000000000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60311A19-3BDA-4115-A0F4-CCB9FAD24137}"/>
              </a:ext>
            </a:extLst>
          </p:cNvPr>
          <p:cNvCxnSpPr>
            <a:cxnSpLocks/>
          </p:cNvCxnSpPr>
          <p:nvPr/>
        </p:nvCxnSpPr>
        <p:spPr>
          <a:xfrm>
            <a:off x="347379" y="1829011"/>
            <a:ext cx="5760196" cy="0"/>
          </a:xfrm>
          <a:prstGeom prst="line">
            <a:avLst/>
          </a:prstGeom>
          <a:ln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C1FD3F7-D53F-4C34-99A8-2BD0E7251A21}"/>
              </a:ext>
            </a:extLst>
          </p:cNvPr>
          <p:cNvSpPr/>
          <p:nvPr/>
        </p:nvSpPr>
        <p:spPr>
          <a:xfrm>
            <a:off x="2106383" y="1499095"/>
            <a:ext cx="2034186" cy="454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algn="ctr"/>
            <a:r>
              <a:rPr lang="en-US" sz="1400" b="1" dirty="0">
                <a:latin typeface="Montserrat" panose="00000500000000000000"/>
              </a:rPr>
              <a:t>Immediate Focus Sectors  </a:t>
            </a:r>
            <a:endParaRPr lang="en-GB" sz="1400" b="1" dirty="0">
              <a:latin typeface="Montserrat" panose="00000500000000000000"/>
            </a:endParaRPr>
          </a:p>
        </p:txBody>
      </p:sp>
      <p:pic>
        <p:nvPicPr>
          <p:cNvPr id="76806" name="Picture 6" descr="https://static.thenounproject.com/png/2212049-200.png">
            <a:extLst>
              <a:ext uri="{FF2B5EF4-FFF2-40B4-BE49-F238E27FC236}">
                <a16:creationId xmlns:a16="http://schemas.microsoft.com/office/drawing/2014/main" xmlns="" id="{D028824B-24C4-450F-940E-8CFA6F3A7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00" y="2525725"/>
            <a:ext cx="619077" cy="619077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3EDFFAA-1584-44D9-A989-B3616AE8ED7D}"/>
              </a:ext>
            </a:extLst>
          </p:cNvPr>
          <p:cNvSpPr/>
          <p:nvPr/>
        </p:nvSpPr>
        <p:spPr>
          <a:xfrm>
            <a:off x="351711" y="5371448"/>
            <a:ext cx="1346077" cy="102099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87313" indent="-87313">
              <a:buFont typeface="Wingdings" panose="05000000000000000000" pitchFamily="2" charset="2"/>
              <a:buChar char="§"/>
            </a:pPr>
            <a:r>
              <a:rPr lang="en-US" sz="1100" dirty="0">
                <a:latin typeface="Montserrat" panose="00000500000000000000"/>
              </a:rPr>
              <a:t>Clean Domestic Fuel &amp; LPG</a:t>
            </a:r>
          </a:p>
          <a:p>
            <a:pPr marL="87313" indent="-87313">
              <a:buFont typeface="Wingdings" panose="05000000000000000000" pitchFamily="2" charset="2"/>
              <a:buChar char="§"/>
            </a:pPr>
            <a:r>
              <a:rPr lang="en-US" sz="1100" dirty="0">
                <a:latin typeface="Montserrat" panose="00000500000000000000"/>
              </a:rPr>
              <a:t>Bio-digestion</a:t>
            </a:r>
          </a:p>
          <a:p>
            <a:pPr marL="87313" indent="-87313">
              <a:buFont typeface="Wingdings" panose="05000000000000000000" pitchFamily="2" charset="2"/>
              <a:buChar char="§"/>
            </a:pPr>
            <a:r>
              <a:rPr lang="en-US" sz="1100" dirty="0">
                <a:latin typeface="Montserrat" panose="00000500000000000000"/>
              </a:rPr>
              <a:t>Sustainable charcoal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904024E-FA0A-4BCF-BF1E-F734B240308B}"/>
              </a:ext>
            </a:extLst>
          </p:cNvPr>
          <p:cNvSpPr/>
          <p:nvPr/>
        </p:nvSpPr>
        <p:spPr>
          <a:xfrm>
            <a:off x="1834217" y="5375492"/>
            <a:ext cx="1346077" cy="101319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87313" indent="-87313">
              <a:buFont typeface="Wingdings" panose="05000000000000000000" pitchFamily="2" charset="2"/>
              <a:buChar char="§"/>
            </a:pPr>
            <a:r>
              <a:rPr lang="en-US" sz="1100" dirty="0">
                <a:latin typeface="Montserrat" panose="00000500000000000000"/>
              </a:rPr>
              <a:t>Kigali Pilot in </a:t>
            </a:r>
            <a:r>
              <a:rPr lang="en-US" sz="1100" dirty="0" err="1">
                <a:latin typeface="Montserrat" panose="00000500000000000000"/>
              </a:rPr>
              <a:t>Kinyinya</a:t>
            </a:r>
            <a:r>
              <a:rPr lang="en-US" sz="1100" dirty="0">
                <a:latin typeface="Montserrat" panose="00000500000000000000"/>
              </a:rPr>
              <a:t> </a:t>
            </a:r>
          </a:p>
          <a:p>
            <a:pPr marL="87313" indent="-87313">
              <a:buFont typeface="Wingdings" panose="05000000000000000000" pitchFamily="2" charset="2"/>
              <a:buChar char="§"/>
            </a:pPr>
            <a:r>
              <a:rPr lang="en-US" sz="1100" dirty="0">
                <a:latin typeface="Montserrat" panose="00000500000000000000"/>
              </a:rPr>
              <a:t>Rollout in secondary cities</a:t>
            </a:r>
          </a:p>
          <a:p>
            <a:pPr marL="87313" indent="-87313">
              <a:buFont typeface="Wingdings" panose="05000000000000000000" pitchFamily="2" charset="2"/>
              <a:buChar char="§"/>
            </a:pPr>
            <a:r>
              <a:rPr lang="en-US" sz="1100" dirty="0">
                <a:latin typeface="Montserrat" panose="00000500000000000000"/>
              </a:rPr>
              <a:t>Green Buildings  </a:t>
            </a:r>
          </a:p>
          <a:p>
            <a:pPr marL="87313" indent="-87313">
              <a:buFont typeface="Wingdings" panose="05000000000000000000" pitchFamily="2" charset="2"/>
              <a:buChar char="§"/>
            </a:pPr>
            <a:endParaRPr lang="en-US" sz="1100" dirty="0">
              <a:latin typeface="Montserrat" panose="00000500000000000000"/>
            </a:endParaRPr>
          </a:p>
        </p:txBody>
      </p:sp>
      <p:pic>
        <p:nvPicPr>
          <p:cNvPr id="76808" name="Picture 8" descr="https://static.thenounproject.com/png/951596-200.png">
            <a:extLst>
              <a:ext uri="{FF2B5EF4-FFF2-40B4-BE49-F238E27FC236}">
                <a16:creationId xmlns:a16="http://schemas.microsoft.com/office/drawing/2014/main" xmlns="" id="{3F6BF556-9688-4ECF-B7C4-C3225F68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907" y="2557710"/>
            <a:ext cx="626207" cy="6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1" name="Picture 11" descr="https://static.thenounproject.com/png/1940280-200.png">
            <a:extLst>
              <a:ext uri="{FF2B5EF4-FFF2-40B4-BE49-F238E27FC236}">
                <a16:creationId xmlns:a16="http://schemas.microsoft.com/office/drawing/2014/main" xmlns="" id="{AB16B87D-F6CD-4512-A8F2-257E11435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332" y="2595303"/>
            <a:ext cx="559972" cy="55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8C23DDFA-9C00-4F3B-8FE8-5CA41B732093}"/>
              </a:ext>
            </a:extLst>
          </p:cNvPr>
          <p:cNvSpPr/>
          <p:nvPr/>
        </p:nvSpPr>
        <p:spPr>
          <a:xfrm>
            <a:off x="3294830" y="5392014"/>
            <a:ext cx="1352565" cy="102099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87313" lvl="0" indent="-87313">
              <a:buFont typeface="Wingdings" panose="05000000000000000000" pitchFamily="2" charset="2"/>
              <a:buChar char="§"/>
            </a:pPr>
            <a:r>
              <a:rPr lang="en-US" sz="1100" dirty="0">
                <a:latin typeface="Montserrat" panose="00000500000000000000"/>
              </a:rPr>
              <a:t>E- Vehicle Infra</a:t>
            </a:r>
          </a:p>
          <a:p>
            <a:pPr marL="87313" lvl="0" indent="-87313">
              <a:buFont typeface="Wingdings" panose="05000000000000000000" pitchFamily="2" charset="2"/>
              <a:buChar char="§"/>
            </a:pPr>
            <a:r>
              <a:rPr lang="en-US" sz="1100" dirty="0">
                <a:latin typeface="Montserrat" panose="00000500000000000000"/>
              </a:rPr>
              <a:t>Bus Rapid Transport</a:t>
            </a:r>
          </a:p>
          <a:p>
            <a:pPr marL="87313" lvl="0" indent="-87313">
              <a:buFont typeface="Wingdings" panose="05000000000000000000" pitchFamily="2" charset="2"/>
              <a:buChar char="§"/>
            </a:pPr>
            <a:r>
              <a:rPr lang="en-US" sz="1100" dirty="0">
                <a:latin typeface="Montserrat" panose="00000500000000000000"/>
              </a:rPr>
              <a:t>Electric Scooters </a:t>
            </a:r>
            <a:endParaRPr lang="en-GB" sz="1100" dirty="0">
              <a:latin typeface="Montserrat" panose="00000500000000000000"/>
            </a:endParaRPr>
          </a:p>
          <a:p>
            <a:pPr marL="87313" indent="-87313">
              <a:buFont typeface="Wingdings" panose="05000000000000000000" pitchFamily="2" charset="2"/>
              <a:buChar char="§"/>
            </a:pPr>
            <a:endParaRPr lang="en-US" sz="1100" dirty="0">
              <a:latin typeface="Montserrat" panose="00000500000000000000"/>
            </a:endParaRPr>
          </a:p>
        </p:txBody>
      </p:sp>
      <p:pic>
        <p:nvPicPr>
          <p:cNvPr id="76813" name="Picture 13" descr="https://static.thenounproject.com/png/1186073-200.png">
            <a:extLst>
              <a:ext uri="{FF2B5EF4-FFF2-40B4-BE49-F238E27FC236}">
                <a16:creationId xmlns:a16="http://schemas.microsoft.com/office/drawing/2014/main" xmlns="" id="{46967B1D-9E05-4BE6-9340-637916119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46" y="2480984"/>
            <a:ext cx="604157" cy="60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F54EAFC3-2B32-45D8-AFB0-2C8DAF4C028C}"/>
              </a:ext>
            </a:extLst>
          </p:cNvPr>
          <p:cNvSpPr/>
          <p:nvPr/>
        </p:nvSpPr>
        <p:spPr>
          <a:xfrm>
            <a:off x="4771540" y="5385418"/>
            <a:ext cx="1352565" cy="1027586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87313" lvl="0" indent="-87313">
              <a:buFont typeface="Wingdings" panose="05000000000000000000" pitchFamily="2" charset="2"/>
              <a:buChar char="§"/>
            </a:pPr>
            <a:r>
              <a:rPr lang="en-US" sz="1100" dirty="0">
                <a:latin typeface="Montserrat" panose="00000500000000000000"/>
              </a:rPr>
              <a:t>Upgrade landfill</a:t>
            </a:r>
          </a:p>
          <a:p>
            <a:pPr marL="87313" lvl="0" indent="-87313">
              <a:buFont typeface="Wingdings" panose="05000000000000000000" pitchFamily="2" charset="2"/>
              <a:buChar char="§"/>
            </a:pPr>
            <a:r>
              <a:rPr lang="en-US" sz="1100" dirty="0">
                <a:latin typeface="Montserrat" panose="00000500000000000000"/>
              </a:rPr>
              <a:t>Waste to energy </a:t>
            </a:r>
            <a:endParaRPr lang="en-GB" sz="1100" dirty="0">
              <a:latin typeface="Montserrat" panose="00000500000000000000"/>
            </a:endParaRPr>
          </a:p>
          <a:p>
            <a:pPr marL="87313" indent="-87313">
              <a:buFont typeface="Wingdings" panose="05000000000000000000" pitchFamily="2" charset="2"/>
              <a:buChar char="§"/>
            </a:pPr>
            <a:endParaRPr lang="en-US" sz="1100" dirty="0">
              <a:latin typeface="Montserrat" panose="0000050000000000000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7486BBE8-7B0E-452A-98B8-5E32943E19D0}"/>
              </a:ext>
            </a:extLst>
          </p:cNvPr>
          <p:cNvSpPr/>
          <p:nvPr/>
        </p:nvSpPr>
        <p:spPr>
          <a:xfrm>
            <a:off x="7031047" y="3294530"/>
            <a:ext cx="1578234" cy="68649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AD959EC0-8D52-4EBE-B3CA-746E70B0679F}"/>
              </a:ext>
            </a:extLst>
          </p:cNvPr>
          <p:cNvSpPr/>
          <p:nvPr/>
        </p:nvSpPr>
        <p:spPr>
          <a:xfrm>
            <a:off x="7253136" y="2997233"/>
            <a:ext cx="1134055" cy="46166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Montserrat" panose="00000500000000000000"/>
              </a:rPr>
              <a:t>Renewable Energy </a:t>
            </a:r>
            <a:endParaRPr lang="en-GB" sz="1200" b="1" dirty="0">
              <a:latin typeface="Montserrat" panose="0000050000000000000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7F6D461F-401B-46FC-B0EF-DDE2CC392B97}"/>
              </a:ext>
            </a:extLst>
          </p:cNvPr>
          <p:cNvSpPr/>
          <p:nvPr/>
        </p:nvSpPr>
        <p:spPr>
          <a:xfrm>
            <a:off x="7031049" y="4262860"/>
            <a:ext cx="1578234" cy="68649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AFC9A20-7280-4ECA-A7F9-98BFD4F3E9C6}"/>
              </a:ext>
            </a:extLst>
          </p:cNvPr>
          <p:cNvSpPr/>
          <p:nvPr/>
        </p:nvSpPr>
        <p:spPr>
          <a:xfrm>
            <a:off x="7509216" y="4101915"/>
            <a:ext cx="636564" cy="27699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Montserrat" panose="00000500000000000000"/>
              </a:rPr>
              <a:t>Water </a:t>
            </a:r>
            <a:endParaRPr lang="en-GB" sz="1200" b="1" dirty="0">
              <a:latin typeface="Montserrat" panose="00000500000000000000"/>
            </a:endParaRPr>
          </a:p>
        </p:txBody>
      </p:sp>
      <p:pic>
        <p:nvPicPr>
          <p:cNvPr id="76817" name="Picture 17" descr="https://static.thenounproject.com/png/2021857-200.png">
            <a:extLst>
              <a:ext uri="{FF2B5EF4-FFF2-40B4-BE49-F238E27FC236}">
                <a16:creationId xmlns:a16="http://schemas.microsoft.com/office/drawing/2014/main" xmlns="" id="{412DD40B-C40F-45FF-AAAB-0A25DE9E3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21" y="2705451"/>
            <a:ext cx="394307" cy="21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9" name="Picture 19" descr="https://static.thenounproject.com/png/1018366-200.png">
            <a:extLst>
              <a:ext uri="{FF2B5EF4-FFF2-40B4-BE49-F238E27FC236}">
                <a16:creationId xmlns:a16="http://schemas.microsoft.com/office/drawing/2014/main" xmlns="" id="{DF1599D1-29A0-4A07-B10C-EC5D794B1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61" y="3447815"/>
            <a:ext cx="474225" cy="47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21" name="Picture 21" descr="https://static.thenounproject.com/png/1580982-200.png">
            <a:extLst>
              <a:ext uri="{FF2B5EF4-FFF2-40B4-BE49-F238E27FC236}">
                <a16:creationId xmlns:a16="http://schemas.microsoft.com/office/drawing/2014/main" xmlns="" id="{DD507ADB-C18B-489E-BD45-01DBDB387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925" y="4466758"/>
            <a:ext cx="395151" cy="39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378C87A6-19F5-4E57-9676-B70A78590BE1}"/>
              </a:ext>
            </a:extLst>
          </p:cNvPr>
          <p:cNvCxnSpPr>
            <a:cxnSpLocks/>
          </p:cNvCxnSpPr>
          <p:nvPr/>
        </p:nvCxnSpPr>
        <p:spPr>
          <a:xfrm>
            <a:off x="7031047" y="1829011"/>
            <a:ext cx="1578234" cy="0"/>
          </a:xfrm>
          <a:prstGeom prst="line">
            <a:avLst/>
          </a:prstGeom>
          <a:ln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F067CAB4-B7C2-4E2D-BD74-DCD6F7F47D00}"/>
              </a:ext>
            </a:extLst>
          </p:cNvPr>
          <p:cNvSpPr/>
          <p:nvPr/>
        </p:nvSpPr>
        <p:spPr>
          <a:xfrm>
            <a:off x="7207347" y="1642843"/>
            <a:ext cx="1509933" cy="358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algn="ctr"/>
            <a:r>
              <a:rPr lang="en-US" sz="1400" b="1" dirty="0">
                <a:latin typeface="Montserrat" panose="00000500000000000000"/>
              </a:rPr>
              <a:t>Second Wave</a:t>
            </a:r>
            <a:endParaRPr lang="en-GB" sz="1400" b="1" dirty="0">
              <a:latin typeface="Montserrat" panose="00000500000000000000"/>
            </a:endParaRPr>
          </a:p>
        </p:txBody>
      </p:sp>
      <p:sp>
        <p:nvSpPr>
          <p:cNvPr id="44" name="Speech Bubble: Rectangle 43">
            <a:extLst>
              <a:ext uri="{FF2B5EF4-FFF2-40B4-BE49-F238E27FC236}">
                <a16:creationId xmlns:a16="http://schemas.microsoft.com/office/drawing/2014/main" xmlns="" id="{FA6F1E98-754C-47DA-B214-58F47F0C3279}"/>
              </a:ext>
            </a:extLst>
          </p:cNvPr>
          <p:cNvSpPr/>
          <p:nvPr/>
        </p:nvSpPr>
        <p:spPr>
          <a:xfrm>
            <a:off x="7031048" y="5175694"/>
            <a:ext cx="1686233" cy="797587"/>
          </a:xfrm>
          <a:prstGeom prst="wedgeRectCallout">
            <a:avLst>
              <a:gd name="adj1" fmla="val -32400"/>
              <a:gd name="adj2" fmla="val -73247"/>
            </a:avLst>
          </a:prstGeom>
          <a:solidFill>
            <a:srgbClr val="478F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i="1" dirty="0"/>
              <a:t>A second phase of high-potential sectors could be elaborated subsequently</a:t>
            </a:r>
            <a:endParaRPr lang="en-GB" sz="1050" i="1" dirty="0"/>
          </a:p>
        </p:txBody>
      </p:sp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xmlns="" id="{F50CA505-BCC9-4148-B31D-0F842675A95C}"/>
              </a:ext>
            </a:extLst>
          </p:cNvPr>
          <p:cNvSpPr/>
          <p:nvPr/>
        </p:nvSpPr>
        <p:spPr>
          <a:xfrm>
            <a:off x="4768975" y="6230443"/>
            <a:ext cx="1352565" cy="365125"/>
          </a:xfrm>
          <a:prstGeom prst="wedgeRectCallout">
            <a:avLst>
              <a:gd name="adj1" fmla="val -24030"/>
              <a:gd name="adj2" fmla="val -92328"/>
            </a:avLst>
          </a:prstGeom>
          <a:solidFill>
            <a:srgbClr val="478F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i="1" dirty="0"/>
              <a:t>Could be combined with Biomass </a:t>
            </a:r>
            <a:endParaRPr lang="en-GB" sz="1050" i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754AFE4A-BE3E-434E-B82C-D8531B8A7BE3}"/>
              </a:ext>
            </a:extLst>
          </p:cNvPr>
          <p:cNvSpPr/>
          <p:nvPr/>
        </p:nvSpPr>
        <p:spPr>
          <a:xfrm>
            <a:off x="2799114" y="187006"/>
            <a:ext cx="5810167" cy="8811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AREAS FOR FUTURE INVESTMENT</a:t>
            </a:r>
            <a:endParaRPr lang="en-GB" sz="2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320974F-A19B-4549-BF96-C2D686394BE1}"/>
              </a:ext>
            </a:extLst>
          </p:cNvPr>
          <p:cNvSpPr/>
          <p:nvPr/>
        </p:nvSpPr>
        <p:spPr>
          <a:xfrm>
            <a:off x="416203" y="5031898"/>
            <a:ext cx="41396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b="1" i="1" dirty="0">
                <a:solidFill>
                  <a:srgbClr val="4B4B55"/>
                </a:solidFill>
                <a:latin typeface="Montserrat" panose="00000500000000000000"/>
              </a:rPr>
              <a:t>Possible sector investment priorities (under analysis)</a:t>
            </a:r>
            <a:endParaRPr lang="en-GB" sz="1200" b="1" i="1" dirty="0">
              <a:solidFill>
                <a:srgbClr val="4B4B55"/>
              </a:solidFill>
              <a:latin typeface="Montserrat" panose="0000050000000000000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699500" y="0"/>
            <a:ext cx="444500" cy="1068917"/>
          </a:xfrm>
          <a:prstGeom prst="rect">
            <a:avLst/>
          </a:prstGeom>
          <a:solidFill>
            <a:srgbClr val="9FCD1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6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0" r="25072"/>
          <a:stretch/>
        </p:blipFill>
        <p:spPr bwMode="auto">
          <a:xfrm>
            <a:off x="-1902" y="11694"/>
            <a:ext cx="5125473" cy="68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408083" y="380475"/>
            <a:ext cx="3629383" cy="900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Climate Finance opportunity</a:t>
            </a:r>
            <a:endParaRPr lang="en-US" sz="2800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408083" y="1566333"/>
            <a:ext cx="3629383" cy="49318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Green Climate Fund</a:t>
            </a:r>
          </a:p>
          <a:p>
            <a:pPr marL="342900" indent="-342900" algn="l">
              <a:buFont typeface="Arial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Climate Investment Funds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Least </a:t>
            </a:r>
            <a:r>
              <a:rPr lang="en-GB" sz="2400" dirty="0">
                <a:solidFill>
                  <a:schemeClr val="tx1"/>
                </a:solidFill>
              </a:rPr>
              <a:t>Developed Countries Fund 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Adaptation </a:t>
            </a:r>
            <a:r>
              <a:rPr lang="en-GB" sz="2400" dirty="0">
                <a:solidFill>
                  <a:schemeClr val="tx1"/>
                </a:solidFill>
              </a:rPr>
              <a:t>Fund </a:t>
            </a:r>
          </a:p>
          <a:p>
            <a:pPr marL="342900" indent="-342900" algn="l">
              <a:buFont typeface="Arial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NAMA Facility </a:t>
            </a:r>
          </a:p>
          <a:p>
            <a:pPr marL="342900" indent="-342900" algn="l">
              <a:buFont typeface="Arial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Special </a:t>
            </a:r>
            <a:r>
              <a:rPr lang="en-GB" sz="2400" dirty="0">
                <a:solidFill>
                  <a:schemeClr val="tx1"/>
                </a:solidFill>
              </a:rPr>
              <a:t>Climate Change Fund 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Forest Carbon Partnership Facility</a:t>
            </a:r>
          </a:p>
          <a:p>
            <a:pPr marL="342900" indent="-342900" algn="l">
              <a:buFont typeface="Arial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Global </a:t>
            </a:r>
            <a:r>
              <a:rPr lang="en-GB" sz="2400" dirty="0">
                <a:solidFill>
                  <a:schemeClr val="tx1"/>
                </a:solidFill>
              </a:rPr>
              <a:t>Climate Change Alliance 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en-US" sz="2000" dirty="0" smtClean="0"/>
          </a:p>
          <a:p>
            <a:pPr marL="342900" indent="-342900" algn="l">
              <a:buFont typeface="Arial"/>
              <a:buChar char="•"/>
            </a:pPr>
            <a:endParaRPr lang="en-US" sz="2000" dirty="0" smtClean="0"/>
          </a:p>
          <a:p>
            <a:pPr marL="342900" indent="-342900" algn="l">
              <a:buFont typeface="Arial"/>
              <a:buChar char="•"/>
            </a:pP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8699500" y="0"/>
            <a:ext cx="444500" cy="1068917"/>
          </a:xfrm>
          <a:prstGeom prst="rect">
            <a:avLst/>
          </a:prstGeom>
          <a:solidFill>
            <a:srgbClr val="9FCD1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14417" y="5609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Bildergebnis für cLIMATE iNVESTMENT fUNDS LOGO">
            <a:extLst>
              <a:ext uri="{FF2B5EF4-FFF2-40B4-BE49-F238E27FC236}">
                <a16:creationId xmlns:a16="http://schemas.microsoft.com/office/drawing/2014/main" xmlns="" id="{ADD0D33B-EC43-4463-A9C4-3468961EB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6" t="17960" r="8914" b="16931"/>
          <a:stretch/>
        </p:blipFill>
        <p:spPr bwMode="auto">
          <a:xfrm>
            <a:off x="5132959" y="5563498"/>
            <a:ext cx="1602675" cy="100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" y="5441106"/>
            <a:ext cx="1396908" cy="113615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50"/>
            <a:ext cx="5842000" cy="38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46" y="4183794"/>
            <a:ext cx="1021302" cy="108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629" y="4382272"/>
            <a:ext cx="1132309" cy="725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37" y="4382272"/>
            <a:ext cx="2020559" cy="645839"/>
          </a:xfrm>
          <a:prstGeom prst="rect">
            <a:avLst/>
          </a:prstGeom>
        </p:spPr>
      </p:pic>
      <p:pic>
        <p:nvPicPr>
          <p:cNvPr id="10" name="Picture 9" descr="Description: C:\Users\Carl\Documents\PwC\Projects\6355_CDKN\CDKN Main Logo_Orange.pn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93"/>
          <a:stretch/>
        </p:blipFill>
        <p:spPr bwMode="auto">
          <a:xfrm>
            <a:off x="4335676" y="4265538"/>
            <a:ext cx="797283" cy="762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80" y="4265538"/>
            <a:ext cx="528152" cy="7625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042" y="5603211"/>
            <a:ext cx="1289190" cy="811942"/>
          </a:xfrm>
          <a:prstGeom prst="rect">
            <a:avLst/>
          </a:prstGeom>
        </p:spPr>
      </p:pic>
      <p:pic>
        <p:nvPicPr>
          <p:cNvPr id="13" name="Picture 6" descr="Bildergebnis für gef LOGO">
            <a:extLst>
              <a:ext uri="{FF2B5EF4-FFF2-40B4-BE49-F238E27FC236}">
                <a16:creationId xmlns:a16="http://schemas.microsoft.com/office/drawing/2014/main" xmlns="" id="{4DA28CEC-60C6-4CB2-A7CA-1C2773C26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7" t="9023" r="16114" b="6929"/>
          <a:stretch/>
        </p:blipFill>
        <p:spPr bwMode="auto">
          <a:xfrm>
            <a:off x="3937390" y="5688510"/>
            <a:ext cx="989762" cy="75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Bildergebnis für aFRICAN DEVELOPMENT BANK LOGO">
            <a:extLst>
              <a:ext uri="{FF2B5EF4-FFF2-40B4-BE49-F238E27FC236}">
                <a16:creationId xmlns:a16="http://schemas.microsoft.com/office/drawing/2014/main" xmlns="" id="{55ADBAF7-15BC-417B-9438-C290D21E1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8" t="14182" r="21869" b="21933"/>
          <a:stretch/>
        </p:blipFill>
        <p:spPr bwMode="auto">
          <a:xfrm>
            <a:off x="1231748" y="5603211"/>
            <a:ext cx="1109777" cy="9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Ähnliches Foto">
            <a:extLst>
              <a:ext uri="{FF2B5EF4-FFF2-40B4-BE49-F238E27FC236}">
                <a16:creationId xmlns:a16="http://schemas.microsoft.com/office/drawing/2014/main" xmlns="" id="{B7E3D758-E4C2-4474-BAC7-F593E6268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05" y="5433883"/>
            <a:ext cx="1038879" cy="103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085419" y="285226"/>
            <a:ext cx="28356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OUR PARTNERS</a:t>
            </a:r>
            <a:endParaRPr lang="en-US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085420" y="1735667"/>
            <a:ext cx="2942168" cy="2180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</a:rPr>
              <a:t>We are thankful to our partners who have joined us on this journey to build a green Rwanda and we look forward to even greater impact in the future.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699500" y="0"/>
            <a:ext cx="444500" cy="1227667"/>
          </a:xfrm>
          <a:prstGeom prst="rect">
            <a:avLst/>
          </a:prstGeom>
          <a:solidFill>
            <a:srgbClr val="9FCD1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42" y="4427370"/>
            <a:ext cx="960779" cy="47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4"/>
          <a:stretch/>
        </p:blipFill>
        <p:spPr bwMode="auto">
          <a:xfrm>
            <a:off x="0" y="0"/>
            <a:ext cx="48789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166472" y="178864"/>
            <a:ext cx="3321363" cy="1239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JOIN RWANDA’S CLIMATE CHAMPIONS </a:t>
            </a:r>
            <a:endParaRPr lang="en-US" dirty="0" smtClean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166472" y="1566333"/>
            <a:ext cx="3839246" cy="4931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The fund’s success </a:t>
            </a:r>
            <a:r>
              <a:rPr lang="en-US" sz="2000" dirty="0">
                <a:solidFill>
                  <a:schemeClr val="tx1"/>
                </a:solidFill>
              </a:rPr>
              <a:t>rests </a:t>
            </a:r>
            <a:r>
              <a:rPr lang="en-US" sz="2000" dirty="0" smtClean="0">
                <a:solidFill>
                  <a:schemeClr val="tx1"/>
                </a:solidFill>
              </a:rPr>
              <a:t>in </a:t>
            </a:r>
            <a:r>
              <a:rPr lang="en-US" sz="2000" dirty="0">
                <a:solidFill>
                  <a:schemeClr val="tx1"/>
                </a:solidFill>
              </a:rPr>
              <a:t>the hands of </a:t>
            </a:r>
            <a:r>
              <a:rPr lang="en-US" sz="2000" dirty="0" smtClean="0">
                <a:solidFill>
                  <a:schemeClr val="tx1"/>
                </a:solidFill>
              </a:rPr>
              <a:t>us all as </a:t>
            </a:r>
            <a:r>
              <a:rPr lang="en-US" sz="2000" dirty="0">
                <a:solidFill>
                  <a:schemeClr val="tx1"/>
                </a:solidFill>
              </a:rPr>
              <a:t>we </a:t>
            </a:r>
            <a:r>
              <a:rPr lang="en-US" sz="2000" dirty="0">
                <a:solidFill>
                  <a:srgbClr val="9FCD16"/>
                </a:solidFill>
              </a:rPr>
              <a:t>shape the future</a:t>
            </a:r>
            <a:r>
              <a:rPr lang="en-US" sz="2000" dirty="0">
                <a:solidFill>
                  <a:schemeClr val="tx1"/>
                </a:solidFill>
              </a:rPr>
              <a:t> of our country every </a:t>
            </a:r>
            <a:r>
              <a:rPr lang="en-US" sz="2000" dirty="0" smtClean="0">
                <a:solidFill>
                  <a:schemeClr val="tx1"/>
                </a:solidFill>
              </a:rPr>
              <a:t>day. 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Become a climate champion and invest in Rwanda to develop a strong, </a:t>
            </a:r>
            <a:r>
              <a:rPr lang="en-US" sz="2000" dirty="0">
                <a:solidFill>
                  <a:srgbClr val="9FCD16"/>
                </a:solidFill>
              </a:rPr>
              <a:t>climate resilient </a:t>
            </a:r>
            <a:r>
              <a:rPr lang="en-US" sz="2000" dirty="0">
                <a:solidFill>
                  <a:schemeClr val="tx1"/>
                </a:solidFill>
              </a:rPr>
              <a:t>and sustainable green economy.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Thank you! </a:t>
            </a:r>
            <a:r>
              <a:rPr lang="en-US" sz="2000" dirty="0" err="1" smtClean="0">
                <a:solidFill>
                  <a:schemeClr val="tx1"/>
                </a:solidFill>
              </a:rPr>
              <a:t>Murakoze</a:t>
            </a:r>
            <a:r>
              <a:rPr lang="en-US" sz="2000" dirty="0" smtClean="0">
                <a:solidFill>
                  <a:schemeClr val="tx1"/>
                </a:solidFill>
              </a:rPr>
              <a:t>!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www.fonerwa.org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000" dirty="0" smtClean="0">
                <a:solidFill>
                  <a:srgbClr val="9FCD16"/>
                </a:solidFill>
              </a:rPr>
              <a:t>@</a:t>
            </a:r>
            <a:r>
              <a:rPr lang="en-US" sz="2000" dirty="0" err="1" smtClean="0">
                <a:solidFill>
                  <a:srgbClr val="9FCD16"/>
                </a:solidFill>
              </a:rPr>
              <a:t>GreenFundRw</a:t>
            </a:r>
            <a:endParaRPr lang="en-US" sz="2000" dirty="0">
              <a:solidFill>
                <a:srgbClr val="9FCD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99500" y="0"/>
            <a:ext cx="444500" cy="1418167"/>
          </a:xfrm>
          <a:prstGeom prst="rect">
            <a:avLst/>
          </a:prstGeom>
          <a:solidFill>
            <a:srgbClr val="9FCD1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14417" y="5609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9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6773" y="630180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i="1" dirty="0" smtClean="0">
              <a:solidFill>
                <a:schemeClr val="bg1"/>
              </a:solidFill>
            </a:endParaRPr>
          </a:p>
          <a:p>
            <a:pPr algn="ctr"/>
            <a:endParaRPr lang="en-US" sz="3600" i="1" dirty="0">
              <a:solidFill>
                <a:schemeClr val="bg1"/>
              </a:solidFill>
            </a:endParaRP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THANK YOU</a:t>
            </a:r>
            <a:endParaRPr lang="en-US" sz="3600" b="1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0146" y="448888"/>
            <a:ext cx="5666654" cy="8811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OUTLINE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The </a:t>
            </a:r>
            <a:r>
              <a:rPr lang="en-US" sz="3200" dirty="0">
                <a:latin typeface="Century Gothic" panose="020B0502020202020204" pitchFamily="34" charset="0"/>
              </a:rPr>
              <a:t>“Big picture” of FONERWA</a:t>
            </a:r>
          </a:p>
          <a:p>
            <a:r>
              <a:rPr lang="en-US" sz="3200" dirty="0" smtClean="0">
                <a:latin typeface="Century Gothic" panose="020B0502020202020204" pitchFamily="34" charset="0"/>
              </a:rPr>
              <a:t>Financial Instruments</a:t>
            </a:r>
          </a:p>
          <a:p>
            <a:r>
              <a:rPr lang="en-US" sz="3200" dirty="0" smtClean="0">
                <a:latin typeface="Century Gothic" panose="020B0502020202020204" pitchFamily="34" charset="0"/>
              </a:rPr>
              <a:t>Fund </a:t>
            </a:r>
            <a:r>
              <a:rPr lang="en-US" dirty="0" smtClean="0">
                <a:latin typeface="Century Gothic" panose="020B0502020202020204" pitchFamily="34" charset="0"/>
              </a:rPr>
              <a:t>Investments</a:t>
            </a:r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3200" dirty="0" smtClean="0">
                <a:latin typeface="Century Gothic" panose="020B0502020202020204" pitchFamily="34" charset="0"/>
              </a:rPr>
              <a:t>Sources of climate finance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Lessons learned</a:t>
            </a:r>
            <a:endParaRPr lang="en-US" sz="3200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Area of future investments</a:t>
            </a:r>
            <a:endParaRPr lang="en-US" sz="32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99500" y="0"/>
            <a:ext cx="444500" cy="1354676"/>
          </a:xfrm>
          <a:prstGeom prst="rect">
            <a:avLst/>
          </a:prstGeom>
          <a:solidFill>
            <a:srgbClr val="9FCD1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0" t="1" r="34374" b="1"/>
          <a:stretch/>
        </p:blipFill>
        <p:spPr bwMode="auto">
          <a:xfrm>
            <a:off x="0" y="0"/>
            <a:ext cx="49399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291667" y="0"/>
            <a:ext cx="3407833" cy="1354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latin typeface="+mn-lt"/>
              </a:rPr>
              <a:t>RWANDA GREEN FUND/FONERWA</a:t>
            </a:r>
            <a:endParaRPr lang="en-US" sz="3000" b="1" dirty="0">
              <a:latin typeface="+mn-lt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163015" y="1600209"/>
            <a:ext cx="3874451" cy="4696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9FCD16"/>
                </a:solidFill>
              </a:rPr>
              <a:t>A</a:t>
            </a:r>
            <a:r>
              <a:rPr lang="en-US" dirty="0" smtClean="0">
                <a:solidFill>
                  <a:srgbClr val="9FCD16"/>
                </a:solidFill>
              </a:rPr>
              <a:t> so</a:t>
            </a:r>
            <a:r>
              <a:rPr lang="en-US" dirty="0">
                <a:solidFill>
                  <a:srgbClr val="9FCD16"/>
                </a:solidFill>
              </a:rPr>
              <a:t>l</a:t>
            </a:r>
            <a:r>
              <a:rPr lang="en-US" dirty="0" smtClean="0">
                <a:solidFill>
                  <a:srgbClr val="9FCD16"/>
                </a:solidFill>
              </a:rPr>
              <a:t>ution </a:t>
            </a:r>
            <a:r>
              <a:rPr lang="en-US" dirty="0" smtClean="0">
                <a:solidFill>
                  <a:srgbClr val="000000"/>
                </a:solidFill>
              </a:rPr>
              <a:t>to </a:t>
            </a:r>
            <a:r>
              <a:rPr lang="en-US" dirty="0">
                <a:solidFill>
                  <a:srgbClr val="000000"/>
                </a:solidFill>
              </a:rPr>
              <a:t>Rwanda’s </a:t>
            </a:r>
            <a:r>
              <a:rPr lang="en-US" dirty="0" smtClean="0">
                <a:solidFill>
                  <a:srgbClr val="000000"/>
                </a:solidFill>
              </a:rPr>
              <a:t>development challenges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Represent opportunity to attract climate finance </a:t>
            </a:r>
            <a:r>
              <a:rPr lang="en-US" dirty="0" smtClean="0">
                <a:solidFill>
                  <a:srgbClr val="9FCD16"/>
                </a:solidFill>
              </a:rPr>
              <a:t>to support resilience to climate change and green growth </a:t>
            </a:r>
            <a:r>
              <a:rPr lang="en-US" dirty="0" smtClean="0">
                <a:solidFill>
                  <a:srgbClr val="000000"/>
                </a:solidFill>
              </a:rPr>
              <a:t>in Rwanda. </a:t>
            </a:r>
            <a:endParaRPr lang="en-GB" dirty="0">
              <a:latin typeface="Century Gothic"/>
              <a:cs typeface="Century Gothic"/>
            </a:endParaRPr>
          </a:p>
          <a:p>
            <a:pPr algn="l"/>
            <a:endParaRPr lang="en-US" dirty="0" smtClean="0">
              <a:solidFill>
                <a:srgbClr val="000000"/>
              </a:solidFill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FONERWA invests in </a:t>
            </a:r>
            <a:r>
              <a:rPr lang="en-US" dirty="0" smtClean="0">
                <a:solidFill>
                  <a:srgbClr val="9FCD16"/>
                </a:solidFill>
              </a:rPr>
              <a:t>the best public and private projects </a:t>
            </a:r>
            <a:r>
              <a:rPr lang="en-US" dirty="0" smtClean="0">
                <a:solidFill>
                  <a:srgbClr val="000000"/>
                </a:solidFill>
              </a:rPr>
              <a:t>that have the potential for transformative change.</a:t>
            </a:r>
          </a:p>
          <a:p>
            <a:pPr algn="l"/>
            <a:endParaRPr lang="en-US" sz="2300" dirty="0" smtClean="0">
              <a:solidFill>
                <a:srgbClr val="000000"/>
              </a:solidFill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The fund provides </a:t>
            </a:r>
            <a:r>
              <a:rPr lang="en-US" dirty="0" smtClean="0">
                <a:solidFill>
                  <a:srgbClr val="9FCD16"/>
                </a:solidFill>
              </a:rPr>
              <a:t>expert technical assistance </a:t>
            </a:r>
            <a:r>
              <a:rPr lang="en-US" dirty="0" smtClean="0">
                <a:solidFill>
                  <a:srgbClr val="000000"/>
                </a:solidFill>
              </a:rPr>
              <a:t>to ensure the success of its investments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99500" y="0"/>
            <a:ext cx="444500" cy="1354676"/>
          </a:xfrm>
          <a:prstGeom prst="rect">
            <a:avLst/>
          </a:prstGeom>
          <a:solidFill>
            <a:srgbClr val="9FCD1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r="46248"/>
          <a:stretch/>
        </p:blipFill>
        <p:spPr bwMode="auto">
          <a:xfrm>
            <a:off x="0" y="0"/>
            <a:ext cx="51286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408082" y="228708"/>
            <a:ext cx="3629383" cy="900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OUR VISION</a:t>
            </a:r>
            <a:endParaRPr lang="en-US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408083" y="1188721"/>
            <a:ext cx="3629383" cy="5351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tx1"/>
                </a:solidFill>
              </a:rPr>
              <a:t>The f</a:t>
            </a:r>
            <a:r>
              <a:rPr lang="en-US" sz="2400" dirty="0" smtClean="0">
                <a:solidFill>
                  <a:schemeClr val="tx1"/>
                </a:solidFill>
              </a:rPr>
              <a:t>und </a:t>
            </a:r>
            <a:r>
              <a:rPr lang="en-US" sz="2400" dirty="0">
                <a:solidFill>
                  <a:schemeClr val="tx1"/>
                </a:solidFill>
              </a:rPr>
              <a:t>aims to be a dynamic, independent resource facility providing targeted </a:t>
            </a:r>
            <a:r>
              <a:rPr lang="en-US" sz="2400" dirty="0" smtClean="0">
                <a:solidFill>
                  <a:schemeClr val="tx1"/>
                </a:solidFill>
              </a:rPr>
              <a:t>financial </a:t>
            </a:r>
            <a:r>
              <a:rPr lang="en-US" sz="2400" dirty="0">
                <a:solidFill>
                  <a:schemeClr val="tx1"/>
                </a:solidFill>
              </a:rPr>
              <a:t>and technical support </a:t>
            </a:r>
            <a:r>
              <a:rPr lang="en-US" sz="2400" dirty="0" smtClean="0">
                <a:solidFill>
                  <a:schemeClr val="tx1"/>
                </a:solidFill>
              </a:rPr>
              <a:t>as well as contributing </a:t>
            </a:r>
            <a:r>
              <a:rPr lang="en-US" sz="2400" dirty="0">
                <a:solidFill>
                  <a:schemeClr val="tx1"/>
                </a:solidFill>
              </a:rPr>
              <a:t>to Rwanda’s vision of becoming a low-carbon and climate resilient economy by 2050. </a:t>
            </a: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endParaRPr lang="en-US" sz="1600" dirty="0" smtClean="0"/>
          </a:p>
          <a:p>
            <a:pPr lvl="0" algn="l">
              <a:spcBef>
                <a:spcPct val="0"/>
              </a:spcBef>
            </a:pPr>
            <a:r>
              <a:rPr lang="en-US" sz="4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Mission </a:t>
            </a:r>
            <a:endParaRPr lang="en-US" sz="4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 algn="l"/>
            <a:endParaRPr lang="en-US" sz="1800" dirty="0" smtClean="0">
              <a:solidFill>
                <a:srgbClr val="222222">
                  <a:lumMod val="75000"/>
                  <a:lumOff val="25000"/>
                </a:srgbClr>
              </a:solidFill>
              <a:latin typeface="Century Gothic" panose="020B0502020202020204" pitchFamily="34" charset="0"/>
              <a:cs typeface="Arial"/>
            </a:endParaRPr>
          </a:p>
          <a:p>
            <a:pPr lvl="0" algn="l"/>
            <a:r>
              <a:rPr lang="en-US" sz="2400" dirty="0">
                <a:solidFill>
                  <a:schemeClr val="tx1"/>
                </a:solidFill>
              </a:rPr>
              <a:t>To mobilize, manage, monitor and facilitate cross sector access to green and climate finance and provide financial and technical support to catalyze climate resilient development impacts at scale</a:t>
            </a:r>
          </a:p>
          <a:p>
            <a:pPr marL="342900" indent="-342900" algn="l">
              <a:buFont typeface="Arial"/>
              <a:buChar char="•"/>
            </a:pPr>
            <a:endParaRPr lang="en-US" sz="1800" dirty="0" smtClean="0"/>
          </a:p>
          <a:p>
            <a:pPr marL="342900" indent="-342900" algn="l">
              <a:buFont typeface="Arial"/>
              <a:buChar char="•"/>
            </a:pPr>
            <a:endParaRPr lang="en-US" sz="1800" dirty="0" smtClean="0"/>
          </a:p>
          <a:p>
            <a:pPr marL="342900" indent="-342900" algn="l">
              <a:buFont typeface="Arial"/>
              <a:buChar char="•"/>
            </a:pP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8699500" y="0"/>
            <a:ext cx="444500" cy="1068917"/>
          </a:xfrm>
          <a:prstGeom prst="rect">
            <a:avLst/>
          </a:prstGeom>
          <a:solidFill>
            <a:srgbClr val="9FCD1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14417" y="5609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5058833" y="168806"/>
            <a:ext cx="3978634" cy="900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INVESTMENT AVENUES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8699500" y="0"/>
            <a:ext cx="444500" cy="1068917"/>
          </a:xfrm>
          <a:prstGeom prst="rect">
            <a:avLst/>
          </a:prstGeom>
          <a:solidFill>
            <a:srgbClr val="9FCD1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14417" y="5609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/>
          <a:stretch/>
        </p:blipFill>
        <p:spPr bwMode="auto">
          <a:xfrm>
            <a:off x="-5" y="0"/>
            <a:ext cx="4750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937871"/>
              </p:ext>
            </p:extLst>
          </p:nvPr>
        </p:nvGraphicFramePr>
        <p:xfrm>
          <a:off x="4845706" y="1355648"/>
          <a:ext cx="4108724" cy="488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030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580074" y="1647239"/>
          <a:ext cx="80031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090057" y="443752"/>
            <a:ext cx="6720793" cy="98956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2500" b="1" kern="1200">
                <a:solidFill>
                  <a:srgbClr val="3077AD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300" dirty="0" smtClean="0">
                <a:solidFill>
                  <a:schemeClr val="tx1"/>
                </a:solidFill>
                <a:latin typeface="+mj-lt"/>
                <a:cs typeface="+mj-cs"/>
              </a:rPr>
              <a:t>FONERWA Window -Key </a:t>
            </a:r>
            <a:r>
              <a:rPr lang="en-US" sz="3300" dirty="0">
                <a:solidFill>
                  <a:schemeClr val="tx1"/>
                </a:solidFill>
                <a:latin typeface="+mj-lt"/>
                <a:cs typeface="+mj-cs"/>
              </a:rPr>
              <a:t>Entry Points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8699500" y="0"/>
            <a:ext cx="444500" cy="1068917"/>
          </a:xfrm>
          <a:prstGeom prst="rect">
            <a:avLst/>
          </a:prstGeom>
          <a:solidFill>
            <a:srgbClr val="9FCD1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8" r="10299"/>
          <a:stretch/>
        </p:blipFill>
        <p:spPr bwMode="auto">
          <a:xfrm>
            <a:off x="0" y="0"/>
            <a:ext cx="46598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921251" y="168806"/>
            <a:ext cx="4116216" cy="900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cs typeface="Century Gothic"/>
              </a:rPr>
              <a:t>FINANCIAL INSTRUMENTS</a:t>
            </a:r>
            <a:endParaRPr lang="en-US" sz="3200" b="1" dirty="0">
              <a:solidFill>
                <a:schemeClr val="tx2">
                  <a:lumMod val="50000"/>
                </a:schemeClr>
              </a:solidFill>
              <a:cs typeface="Century Gothic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921251" y="1068917"/>
            <a:ext cx="4116216" cy="5418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rgbClr val="3077AD"/>
                </a:solidFill>
                <a:latin typeface="+mj-lt"/>
                <a:ea typeface="+mj-ea"/>
                <a:cs typeface="Century Gothic"/>
              </a:rPr>
              <a:t>INNOVATION </a:t>
            </a:r>
            <a:r>
              <a:rPr lang="en-US" sz="2000" b="1" dirty="0" smtClean="0">
                <a:solidFill>
                  <a:srgbClr val="3077AD"/>
                </a:solidFill>
                <a:latin typeface="+mj-lt"/>
                <a:ea typeface="+mj-ea"/>
                <a:cs typeface="Century Gothic"/>
              </a:rPr>
              <a:t>GRANT</a:t>
            </a:r>
            <a:endParaRPr lang="en-US" sz="2000" b="1" dirty="0">
              <a:solidFill>
                <a:srgbClr val="3077AD"/>
              </a:solidFill>
              <a:latin typeface="+mj-lt"/>
              <a:ea typeface="+mj-ea"/>
              <a:cs typeface="Century Gothic"/>
            </a:endParaRPr>
          </a:p>
          <a:p>
            <a:pPr algn="l"/>
            <a:r>
              <a:rPr lang="en-US" sz="1800" dirty="0" smtClean="0">
                <a:solidFill>
                  <a:srgbClr val="000000"/>
                </a:solidFill>
              </a:rPr>
              <a:t>This </a:t>
            </a:r>
            <a:r>
              <a:rPr lang="en-US" sz="1800" dirty="0">
                <a:solidFill>
                  <a:srgbClr val="000000"/>
                </a:solidFill>
              </a:rPr>
              <a:t>product is a performance based investment for research and development, proof-of- concept and demonstration. Private sector companies can apply for up to USD 300,000 and must provide 25% match funding</a:t>
            </a:r>
            <a:r>
              <a:rPr lang="en-US" sz="1600" dirty="0" smtClean="0">
                <a:solidFill>
                  <a:srgbClr val="000000"/>
                </a:solidFill>
              </a:rPr>
              <a:t>. </a:t>
            </a:r>
          </a:p>
          <a:p>
            <a:pPr algn="l"/>
            <a:r>
              <a:rPr lang="en-US" sz="2000" b="1" dirty="0" smtClean="0">
                <a:solidFill>
                  <a:schemeClr val="accent1"/>
                </a:solidFill>
              </a:rPr>
              <a:t>CREDIT LINE 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algn="l"/>
            <a:r>
              <a:rPr lang="en-US" sz="1800" dirty="0" smtClean="0">
                <a:solidFill>
                  <a:srgbClr val="000000"/>
                </a:solidFill>
              </a:rPr>
              <a:t>The </a:t>
            </a:r>
            <a:r>
              <a:rPr lang="en-US" sz="1800" dirty="0">
                <a:solidFill>
                  <a:srgbClr val="000000"/>
                </a:solidFill>
              </a:rPr>
              <a:t>Green Fund provides Rwanda’s cheapest money with a credit line that provides </a:t>
            </a:r>
            <a:r>
              <a:rPr lang="en-US" sz="1800" dirty="0" smtClean="0">
                <a:solidFill>
                  <a:srgbClr val="000000"/>
                </a:solidFill>
              </a:rPr>
              <a:t>Financing </a:t>
            </a:r>
            <a:r>
              <a:rPr lang="en-US" sz="1800" dirty="0">
                <a:solidFill>
                  <a:srgbClr val="000000"/>
                </a:solidFill>
              </a:rPr>
              <a:t>at 11.45%, well below market </a:t>
            </a:r>
            <a:r>
              <a:rPr lang="en-US" sz="1800" b="1" dirty="0">
                <a:solidFill>
                  <a:srgbClr val="000000"/>
                </a:solidFill>
              </a:rPr>
              <a:t>rates. Developed with Rwanda’s Development Bank</a:t>
            </a:r>
            <a:r>
              <a:rPr lang="en-US" sz="1800" dirty="0">
                <a:solidFill>
                  <a:srgbClr val="000000"/>
                </a:solidFill>
              </a:rPr>
              <a:t>, private sector companies must provide 30% match funding. </a:t>
            </a:r>
            <a:endParaRPr lang="en-US" sz="1800" dirty="0" smtClean="0">
              <a:solidFill>
                <a:srgbClr val="000000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accent1"/>
                </a:solidFill>
              </a:rPr>
              <a:t>GRANT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Accessed by Public </a:t>
            </a:r>
            <a:r>
              <a:rPr lang="en-US" sz="2000" dirty="0" smtClean="0">
                <a:solidFill>
                  <a:srgbClr val="000000"/>
                </a:solidFill>
              </a:rPr>
              <a:t>institutional </a:t>
            </a:r>
            <a:r>
              <a:rPr lang="en-US" sz="2000" dirty="0">
                <a:solidFill>
                  <a:srgbClr val="000000"/>
                </a:solidFill>
              </a:rPr>
              <a:t>and NGOs</a:t>
            </a:r>
          </a:p>
        </p:txBody>
      </p:sp>
      <p:sp>
        <p:nvSpPr>
          <p:cNvPr id="2" name="Rectangle 1"/>
          <p:cNvSpPr/>
          <p:nvPr/>
        </p:nvSpPr>
        <p:spPr>
          <a:xfrm>
            <a:off x="8699500" y="0"/>
            <a:ext cx="444500" cy="1068917"/>
          </a:xfrm>
          <a:prstGeom prst="rect">
            <a:avLst/>
          </a:prstGeom>
          <a:solidFill>
            <a:srgbClr val="9FCD1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14417" y="5609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806653" y="228708"/>
            <a:ext cx="7275044" cy="900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/>
              <a:t>RESOURCE MOBLIZED</a:t>
            </a:r>
            <a:endParaRPr lang="en-US" alt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8699500" y="0"/>
            <a:ext cx="444500" cy="1068917"/>
          </a:xfrm>
          <a:prstGeom prst="rect">
            <a:avLst/>
          </a:prstGeom>
          <a:solidFill>
            <a:srgbClr val="9FCD1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14417" y="5609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6868" y="1357527"/>
            <a:ext cx="68939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$ </a:t>
            </a:r>
            <a:r>
              <a:rPr lang="en-US" sz="3600" b="1" dirty="0">
                <a:solidFill>
                  <a:srgbClr val="000000"/>
                </a:solidFill>
              </a:rPr>
              <a:t>173.5 </a:t>
            </a:r>
            <a:endParaRPr lang="en-US" sz="3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MILLION USD MOBILIZED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FROM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7" name="Picture 14" descr="Bildergebnis für cLIMATE iNVESTMENT fUNDS LOGO">
            <a:extLst>
              <a:ext uri="{FF2B5EF4-FFF2-40B4-BE49-F238E27FC236}">
                <a16:creationId xmlns:a16="http://schemas.microsoft.com/office/drawing/2014/main" xmlns="" id="{ADD0D33B-EC43-4463-A9C4-3468961EB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6" t="17960" r="8914" b="16931"/>
          <a:stretch/>
        </p:blipFill>
        <p:spPr bwMode="auto">
          <a:xfrm>
            <a:off x="5700097" y="4660737"/>
            <a:ext cx="1762943" cy="110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3" y="4531544"/>
            <a:ext cx="1536599" cy="1249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53" y="3276865"/>
            <a:ext cx="1123432" cy="11918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85" y="3493249"/>
            <a:ext cx="1245540" cy="797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81" y="3497225"/>
            <a:ext cx="2222615" cy="710423"/>
          </a:xfrm>
          <a:prstGeom prst="rect">
            <a:avLst/>
          </a:prstGeom>
        </p:spPr>
      </p:pic>
      <p:pic>
        <p:nvPicPr>
          <p:cNvPr id="13" name="Picture 12" descr="Description: C:\Users\Carl\Documents\PwC\Projects\6355_CDKN\CDKN Main Logo_Orange.pn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93"/>
          <a:stretch/>
        </p:blipFill>
        <p:spPr bwMode="auto">
          <a:xfrm>
            <a:off x="4982948" y="3374654"/>
            <a:ext cx="797283" cy="838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945" y="3374654"/>
            <a:ext cx="580967" cy="8388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855" y="4709859"/>
            <a:ext cx="1418109" cy="893136"/>
          </a:xfrm>
          <a:prstGeom prst="rect">
            <a:avLst/>
          </a:prstGeom>
        </p:spPr>
      </p:pic>
      <p:pic>
        <p:nvPicPr>
          <p:cNvPr id="16" name="Picture 6" descr="Bildergebnis für gef LOGO">
            <a:extLst>
              <a:ext uri="{FF2B5EF4-FFF2-40B4-BE49-F238E27FC236}">
                <a16:creationId xmlns:a16="http://schemas.microsoft.com/office/drawing/2014/main" xmlns="" id="{4DA28CEC-60C6-4CB2-A7CA-1C2773C26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7" t="9023" r="16114" b="6929"/>
          <a:stretch/>
        </p:blipFill>
        <p:spPr bwMode="auto">
          <a:xfrm>
            <a:off x="4535174" y="4798250"/>
            <a:ext cx="1088738" cy="8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Bildergebnis für aFRICAN DEVELOPMENT BANK LOGO">
            <a:extLst>
              <a:ext uri="{FF2B5EF4-FFF2-40B4-BE49-F238E27FC236}">
                <a16:creationId xmlns:a16="http://schemas.microsoft.com/office/drawing/2014/main" xmlns="" id="{55ADBAF7-15BC-417B-9438-C290D21E1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8" t="14182" r="21869" b="21933"/>
          <a:stretch/>
        </p:blipFill>
        <p:spPr bwMode="auto">
          <a:xfrm>
            <a:off x="1823531" y="4703154"/>
            <a:ext cx="1220755" cy="104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Ähnliches Foto">
            <a:extLst>
              <a:ext uri="{FF2B5EF4-FFF2-40B4-BE49-F238E27FC236}">
                <a16:creationId xmlns:a16="http://schemas.microsoft.com/office/drawing/2014/main" xmlns="" id="{B7E3D758-E4C2-4474-BAC7-F593E6268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433" y="4529184"/>
            <a:ext cx="1142767" cy="11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75" y="3550924"/>
            <a:ext cx="1056857" cy="5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0" r="8272"/>
          <a:stretch/>
        </p:blipFill>
        <p:spPr bwMode="auto">
          <a:xfrm>
            <a:off x="-8574" y="0"/>
            <a:ext cx="53623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590337" y="1311493"/>
            <a:ext cx="3425419" cy="818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PRIVATE SECTOR</a:t>
            </a:r>
          </a:p>
          <a:p>
            <a:pPr algn="l"/>
            <a:r>
              <a:rPr lang="en-US" sz="2400" dirty="0" smtClean="0">
                <a:latin typeface="+mn-lt"/>
              </a:rPr>
              <a:t>     7 </a:t>
            </a:r>
            <a:r>
              <a:rPr lang="en-US" sz="2400" dirty="0">
                <a:latin typeface="+mn-lt"/>
              </a:rPr>
              <a:t>projects</a:t>
            </a:r>
          </a:p>
        </p:txBody>
      </p:sp>
      <p:sp>
        <p:nvSpPr>
          <p:cNvPr id="2" name="Rectangle 1"/>
          <p:cNvSpPr/>
          <p:nvPr/>
        </p:nvSpPr>
        <p:spPr>
          <a:xfrm>
            <a:off x="8699500" y="0"/>
            <a:ext cx="444500" cy="1068917"/>
          </a:xfrm>
          <a:prstGeom prst="rect">
            <a:avLst/>
          </a:prstGeom>
          <a:solidFill>
            <a:srgbClr val="9FCD1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14417" y="5609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86622" y="2295309"/>
            <a:ext cx="3557378" cy="818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PUBLIC INSTUTITIONS</a:t>
            </a:r>
          </a:p>
          <a:p>
            <a:pPr algn="l"/>
            <a:r>
              <a:rPr lang="en-US" sz="2400" dirty="0" smtClean="0">
                <a:latin typeface="+mn-lt"/>
              </a:rPr>
              <a:t>      21 projects</a:t>
            </a:r>
            <a:endParaRPr lang="en-US" sz="2400" dirty="0"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90337" y="3266062"/>
            <a:ext cx="3645103" cy="1356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NGOs &amp; </a:t>
            </a:r>
            <a:r>
              <a:rPr lang="en-US" sz="2400" dirty="0" err="1" smtClean="0">
                <a:latin typeface="+mn-lt"/>
              </a:rPr>
              <a:t>GoR</a:t>
            </a:r>
            <a:endParaRPr lang="en-US" sz="2400" dirty="0" smtClean="0">
              <a:latin typeface="+mn-lt"/>
            </a:endParaRPr>
          </a:p>
          <a:p>
            <a:pPr algn="l"/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   4 projects</a:t>
            </a:r>
            <a:endParaRPr lang="en-US" sz="2400" dirty="0">
              <a:latin typeface="+mn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586623" y="150988"/>
            <a:ext cx="3557377" cy="900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FUND </a:t>
            </a:r>
          </a:p>
          <a:p>
            <a:pPr algn="l"/>
            <a:r>
              <a:rPr lang="en-US" sz="2800" b="1" dirty="0" smtClean="0"/>
              <a:t>INVESTMENTS</a:t>
            </a:r>
            <a:endParaRPr lang="en-US" sz="2800" b="1" dirty="0"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590337" y="4600686"/>
            <a:ext cx="3425419" cy="1356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NGOs </a:t>
            </a:r>
          </a:p>
          <a:p>
            <a:pPr algn="l"/>
            <a:r>
              <a:rPr lang="en-US" sz="2400" dirty="0" smtClean="0">
                <a:latin typeface="+mn-lt"/>
              </a:rPr>
              <a:t>    4 projects</a:t>
            </a:r>
            <a:endParaRPr lang="en-US" sz="2400" dirty="0"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86621" y="5592478"/>
            <a:ext cx="3425419" cy="1356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atin typeface="+mn-lt"/>
              </a:rPr>
              <a:t>36 Total projects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60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lgwVDDRHqcZVqPAXTBT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algn="l">
          <a:defRPr sz="1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965</Words>
  <Application>Microsoft Office PowerPoint</Application>
  <PresentationFormat>On-screen Show (4:3)</PresentationFormat>
  <Paragraphs>200</Paragraphs>
  <Slides>18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Toovey</dc:creator>
  <cp:lastModifiedBy>User</cp:lastModifiedBy>
  <cp:revision>62</cp:revision>
  <dcterms:created xsi:type="dcterms:W3CDTF">2017-12-06T11:04:55Z</dcterms:created>
  <dcterms:modified xsi:type="dcterms:W3CDTF">2020-05-12T15:06:53Z</dcterms:modified>
</cp:coreProperties>
</file>