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842" r:id="rId2"/>
    <p:sldId id="810" r:id="rId3"/>
    <p:sldId id="843" r:id="rId4"/>
    <p:sldId id="844" r:id="rId5"/>
    <p:sldId id="817" r:id="rId6"/>
    <p:sldId id="845" r:id="rId7"/>
    <p:sldId id="337" r:id="rId8"/>
    <p:sldId id="338" r:id="rId9"/>
    <p:sldId id="823" r:id="rId10"/>
    <p:sldId id="840" r:id="rId11"/>
  </p:sldIdLst>
  <p:sldSz cx="12192000" cy="6858000"/>
  <p:notesSz cx="6775450" cy="9906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Dall'Orso León" initials="FDL" lastIdx="1" clrIdx="0">
    <p:extLst>
      <p:ext uri="{19B8F6BF-5375-455C-9EA6-DF929625EA0E}">
        <p15:presenceInfo xmlns:p15="http://schemas.microsoft.com/office/powerpoint/2012/main" userId="c1d5b647e086c3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216EBF"/>
    <a:srgbClr val="FAC090"/>
    <a:srgbClr val="BBC99D"/>
    <a:srgbClr val="8EB4E3"/>
    <a:srgbClr val="7B4191"/>
    <a:srgbClr val="189ECC"/>
    <a:srgbClr val="2F7581"/>
    <a:srgbClr val="81A238"/>
    <a:srgbClr val="9FC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5016" autoAdjust="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garciac\Desktop\ultimo\Tabla%20actualizada%20v2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garciac\Desktop\ultimo\Tabla%20actualizada%20v2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783654401320636E-2"/>
          <c:y val="8.7457687914268736E-2"/>
          <c:w val="0.8742601892214974"/>
          <c:h val="0.736660683760683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CL!$C$4</c:f>
              <c:strCache>
                <c:ptCount val="1"/>
                <c:pt idx="0">
                  <c:v> Energy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CL!$D$3:$AD$3</c:f>
              <c:numCache>
                <c:formatCode>General</c:formatCode>
                <c:ptCount val="27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</c:numCache>
            </c:numRef>
          </c:cat>
          <c:val>
            <c:numRef>
              <c:f>CL!$D$4:$AD$4</c:f>
              <c:numCache>
                <c:formatCode>_-* #,##0.0_-;\-* #,##0.0_-;_-* "-"??_-;_-@_-</c:formatCode>
                <c:ptCount val="27"/>
                <c:pt idx="0">
                  <c:v>33679.749938096145</c:v>
                </c:pt>
                <c:pt idx="1">
                  <c:v>31861.544930450204</c:v>
                </c:pt>
                <c:pt idx="2">
                  <c:v>32752.036747230268</c:v>
                </c:pt>
                <c:pt idx="3">
                  <c:v>34975.178133433386</c:v>
                </c:pt>
                <c:pt idx="4">
                  <c:v>37460.274051972636</c:v>
                </c:pt>
                <c:pt idx="5">
                  <c:v>40297.886962228164</c:v>
                </c:pt>
                <c:pt idx="6">
                  <c:v>46121.036650962218</c:v>
                </c:pt>
                <c:pt idx="7">
                  <c:v>52785.02966682952</c:v>
                </c:pt>
                <c:pt idx="8">
                  <c:v>53256.812459006156</c:v>
                </c:pt>
                <c:pt idx="9">
                  <c:v>55980.170281964522</c:v>
                </c:pt>
                <c:pt idx="10">
                  <c:v>52511.897312416106</c:v>
                </c:pt>
                <c:pt idx="11">
                  <c:v>50412.021942639811</c:v>
                </c:pt>
                <c:pt idx="12">
                  <c:v>51147.127568080679</c:v>
                </c:pt>
                <c:pt idx="13">
                  <c:v>51806.063454971933</c:v>
                </c:pt>
                <c:pt idx="14">
                  <c:v>56475.397012538255</c:v>
                </c:pt>
                <c:pt idx="15">
                  <c:v>57962.289822441569</c:v>
                </c:pt>
                <c:pt idx="16">
                  <c:v>58808.145347107537</c:v>
                </c:pt>
                <c:pt idx="17">
                  <c:v>68352.298595933768</c:v>
                </c:pt>
                <c:pt idx="18">
                  <c:v>69664.947149806409</c:v>
                </c:pt>
                <c:pt idx="19">
                  <c:v>67517.730129147574</c:v>
                </c:pt>
                <c:pt idx="20">
                  <c:v>68623.517291938013</c:v>
                </c:pt>
                <c:pt idx="21">
                  <c:v>76288.277784990292</c:v>
                </c:pt>
                <c:pt idx="22">
                  <c:v>80323.052312599422</c:v>
                </c:pt>
                <c:pt idx="23">
                  <c:v>79993.652074144993</c:v>
                </c:pt>
                <c:pt idx="24">
                  <c:v>77417.01281825667</c:v>
                </c:pt>
                <c:pt idx="25">
                  <c:v>83713.41450868969</c:v>
                </c:pt>
                <c:pt idx="26">
                  <c:v>87135.569534547321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07-B146-9F8F-113F80727939}"/>
            </c:ext>
          </c:extLst>
        </c:ser>
        <c:ser>
          <c:idx val="1"/>
          <c:order val="1"/>
          <c:tx>
            <c:strRef>
              <c:f>CL!$C$5</c:f>
              <c:strCache>
                <c:ptCount val="1"/>
                <c:pt idx="0">
                  <c:v>IPPU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CL!$D$3:$AD$3</c:f>
              <c:numCache>
                <c:formatCode>General</c:formatCode>
                <c:ptCount val="27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</c:numCache>
            </c:numRef>
          </c:cat>
          <c:val>
            <c:numRef>
              <c:f>CL!$D$5:$AD$5</c:f>
              <c:numCache>
                <c:formatCode>_-* #,##0.0_-;\-* #,##0.0_-;_-* "-"??_-;_-@_-</c:formatCode>
                <c:ptCount val="27"/>
                <c:pt idx="0">
                  <c:v>3295.4491502951755</c:v>
                </c:pt>
                <c:pt idx="1">
                  <c:v>3620.7499981552601</c:v>
                </c:pt>
                <c:pt idx="2">
                  <c:v>4154.9967474176383</c:v>
                </c:pt>
                <c:pt idx="3">
                  <c:v>4306.0544946529399</c:v>
                </c:pt>
                <c:pt idx="4">
                  <c:v>4274.0235497014264</c:v>
                </c:pt>
                <c:pt idx="5">
                  <c:v>4097.7469262672148</c:v>
                </c:pt>
                <c:pt idx="6">
                  <c:v>4284.6742090769012</c:v>
                </c:pt>
                <c:pt idx="7">
                  <c:v>4619.6807768449726</c:v>
                </c:pt>
                <c:pt idx="8">
                  <c:v>5065.7375035678979</c:v>
                </c:pt>
                <c:pt idx="9">
                  <c:v>5375.3973061795787</c:v>
                </c:pt>
                <c:pt idx="10">
                  <c:v>6243.6225582624857</c:v>
                </c:pt>
                <c:pt idx="11">
                  <c:v>6243.8586581286663</c:v>
                </c:pt>
                <c:pt idx="12">
                  <c:v>6404.9362594421</c:v>
                </c:pt>
                <c:pt idx="13">
                  <c:v>6610.2354846563139</c:v>
                </c:pt>
                <c:pt idx="14">
                  <c:v>7067.473080692318</c:v>
                </c:pt>
                <c:pt idx="15">
                  <c:v>7236.1751682598879</c:v>
                </c:pt>
                <c:pt idx="16">
                  <c:v>7643.1417171437406</c:v>
                </c:pt>
                <c:pt idx="17">
                  <c:v>6352.7745946365203</c:v>
                </c:pt>
                <c:pt idx="18">
                  <c:v>6073.1588073575458</c:v>
                </c:pt>
                <c:pt idx="19">
                  <c:v>5463.1828105019804</c:v>
                </c:pt>
                <c:pt idx="20">
                  <c:v>5492.4350049163422</c:v>
                </c:pt>
                <c:pt idx="21">
                  <c:v>6335.9488515873181</c:v>
                </c:pt>
                <c:pt idx="22">
                  <c:v>6689.0849194125121</c:v>
                </c:pt>
                <c:pt idx="23">
                  <c:v>6142.3588607521815</c:v>
                </c:pt>
                <c:pt idx="24">
                  <c:v>6231.1739548872965</c:v>
                </c:pt>
                <c:pt idx="25">
                  <c:v>6583.1952800843865</c:v>
                </c:pt>
                <c:pt idx="26">
                  <c:v>6938.9116610259352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07-B146-9F8F-113F80727939}"/>
            </c:ext>
          </c:extLst>
        </c:ser>
        <c:ser>
          <c:idx val="2"/>
          <c:order val="2"/>
          <c:tx>
            <c:strRef>
              <c:f>CL!$C$6</c:f>
              <c:strCache>
                <c:ptCount val="1"/>
                <c:pt idx="0">
                  <c:v> Agriculture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CL!$D$3:$AD$3</c:f>
              <c:numCache>
                <c:formatCode>General</c:formatCode>
                <c:ptCount val="27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</c:numCache>
            </c:numRef>
          </c:cat>
          <c:val>
            <c:numRef>
              <c:f>CL!$D$6:$AD$6</c:f>
              <c:numCache>
                <c:formatCode>_-* #,##0.0_-;\-* #,##0.0_-;_-* "-"??_-;_-@_-</c:formatCode>
                <c:ptCount val="27"/>
                <c:pt idx="0">
                  <c:v>12071.431831021409</c:v>
                </c:pt>
                <c:pt idx="1">
                  <c:v>12166.993596839933</c:v>
                </c:pt>
                <c:pt idx="2">
                  <c:v>12561.975527596134</c:v>
                </c:pt>
                <c:pt idx="3">
                  <c:v>12987.261774996614</c:v>
                </c:pt>
                <c:pt idx="4">
                  <c:v>13357.690394123409</c:v>
                </c:pt>
                <c:pt idx="5">
                  <c:v>13665.205712404497</c:v>
                </c:pt>
                <c:pt idx="6">
                  <c:v>13809.23531655739</c:v>
                </c:pt>
                <c:pt idx="7">
                  <c:v>14217.680293434571</c:v>
                </c:pt>
                <c:pt idx="8">
                  <c:v>14184.976203700464</c:v>
                </c:pt>
                <c:pt idx="9">
                  <c:v>14199.822188291639</c:v>
                </c:pt>
                <c:pt idx="10">
                  <c:v>14008.686364919475</c:v>
                </c:pt>
                <c:pt idx="11">
                  <c:v>13870.095279533081</c:v>
                </c:pt>
                <c:pt idx="12">
                  <c:v>13965.997145020021</c:v>
                </c:pt>
                <c:pt idx="13">
                  <c:v>13693.129424035262</c:v>
                </c:pt>
                <c:pt idx="14">
                  <c:v>14104.892453663662</c:v>
                </c:pt>
                <c:pt idx="15">
                  <c:v>13906.651751809221</c:v>
                </c:pt>
                <c:pt idx="16">
                  <c:v>14074.583156696548</c:v>
                </c:pt>
                <c:pt idx="17">
                  <c:v>14212.693371386667</c:v>
                </c:pt>
                <c:pt idx="18">
                  <c:v>13983.432054747824</c:v>
                </c:pt>
                <c:pt idx="19">
                  <c:v>13541.04250789344</c:v>
                </c:pt>
                <c:pt idx="20">
                  <c:v>13244.051949398652</c:v>
                </c:pt>
                <c:pt idx="21">
                  <c:v>12582.840814933556</c:v>
                </c:pt>
                <c:pt idx="22">
                  <c:v>12679.496300337818</c:v>
                </c:pt>
                <c:pt idx="23">
                  <c:v>12848.350019860878</c:v>
                </c:pt>
                <c:pt idx="24">
                  <c:v>12419.107014466588</c:v>
                </c:pt>
                <c:pt idx="25">
                  <c:v>12210.637082062272</c:v>
                </c:pt>
                <c:pt idx="26">
                  <c:v>11801.602106189355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07-B146-9F8F-113F80727939}"/>
            </c:ext>
          </c:extLst>
        </c:ser>
        <c:ser>
          <c:idx val="5"/>
          <c:order val="3"/>
          <c:tx>
            <c:strRef>
              <c:f>CL!$C$7</c:f>
              <c:strCache>
                <c:ptCount val="1"/>
                <c:pt idx="0">
                  <c:v>UTCUTS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CL!$D$3:$AD$3</c:f>
              <c:numCache>
                <c:formatCode>General</c:formatCode>
                <c:ptCount val="27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</c:numCache>
            </c:numRef>
          </c:cat>
          <c:val>
            <c:numRef>
              <c:f>CL!$D$7:$AD$7</c:f>
              <c:numCache>
                <c:formatCode>_-* #,##0.0_-;\-* #,##0.0_-;_-* "-"??_-;_-@_-</c:formatCode>
                <c:ptCount val="27"/>
                <c:pt idx="0">
                  <c:v>-50060.965260967547</c:v>
                </c:pt>
                <c:pt idx="1">
                  <c:v>-46217.564929481086</c:v>
                </c:pt>
                <c:pt idx="2">
                  <c:v>-49320.889906389944</c:v>
                </c:pt>
                <c:pt idx="3">
                  <c:v>-49276.833050294641</c:v>
                </c:pt>
                <c:pt idx="4">
                  <c:v>-45858.464492595405</c:v>
                </c:pt>
                <c:pt idx="5">
                  <c:v>-52080.763722533433</c:v>
                </c:pt>
                <c:pt idx="6">
                  <c:v>-51267.493462979503</c:v>
                </c:pt>
                <c:pt idx="7">
                  <c:v>-54356.487272683931</c:v>
                </c:pt>
                <c:pt idx="8">
                  <c:v>-36471.433577994045</c:v>
                </c:pt>
                <c:pt idx="9">
                  <c:v>-49210.400524536322</c:v>
                </c:pt>
                <c:pt idx="10">
                  <c:v>-62676.369253601668</c:v>
                </c:pt>
                <c:pt idx="11">
                  <c:v>-64355.794810428684</c:v>
                </c:pt>
                <c:pt idx="12">
                  <c:v>-55703.459173076852</c:v>
                </c:pt>
                <c:pt idx="13">
                  <c:v>-72933.411827824923</c:v>
                </c:pt>
                <c:pt idx="14">
                  <c:v>-66866.298349058357</c:v>
                </c:pt>
                <c:pt idx="15">
                  <c:v>-66096.280260225059</c:v>
                </c:pt>
                <c:pt idx="16">
                  <c:v>-69921.335661025805</c:v>
                </c:pt>
                <c:pt idx="17">
                  <c:v>-56095.436593505205</c:v>
                </c:pt>
                <c:pt idx="18">
                  <c:v>-58011.598000670412</c:v>
                </c:pt>
                <c:pt idx="19">
                  <c:v>-62534.853782356346</c:v>
                </c:pt>
                <c:pt idx="20">
                  <c:v>-71930.884268884445</c:v>
                </c:pt>
                <c:pt idx="21">
                  <c:v>-65516.056227378474</c:v>
                </c:pt>
                <c:pt idx="22">
                  <c:v>-61431.187915717397</c:v>
                </c:pt>
                <c:pt idx="23">
                  <c:v>-71887.492010588365</c:v>
                </c:pt>
                <c:pt idx="24">
                  <c:v>-55722.362632981021</c:v>
                </c:pt>
                <c:pt idx="25">
                  <c:v>-44972.36888240304</c:v>
                </c:pt>
                <c:pt idx="26">
                  <c:v>-65492.330703480853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07-B146-9F8F-113F80727939}"/>
            </c:ext>
          </c:extLst>
        </c:ser>
        <c:ser>
          <c:idx val="3"/>
          <c:order val="4"/>
          <c:tx>
            <c:strRef>
              <c:f>CL!$C$8</c:f>
              <c:strCache>
                <c:ptCount val="1"/>
                <c:pt idx="0">
                  <c:v> Waste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CL!$D$3:$AD$3</c:f>
              <c:numCache>
                <c:formatCode>General</c:formatCode>
                <c:ptCount val="27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</c:numCache>
            </c:numRef>
          </c:cat>
          <c:val>
            <c:numRef>
              <c:f>CL!$D$8:$AD$8</c:f>
              <c:numCache>
                <c:formatCode>_-* #,##0.0_-;\-* #,##0.0_-;_-* "-"??_-;_-@_-</c:formatCode>
                <c:ptCount val="27"/>
                <c:pt idx="0">
                  <c:v>2969.301289699366</c:v>
                </c:pt>
                <c:pt idx="1">
                  <c:v>3031.7374521329498</c:v>
                </c:pt>
                <c:pt idx="2">
                  <c:v>3109.9581846820711</c:v>
                </c:pt>
                <c:pt idx="3">
                  <c:v>3163.8130975414069</c:v>
                </c:pt>
                <c:pt idx="4">
                  <c:v>3257.1092701298121</c:v>
                </c:pt>
                <c:pt idx="5">
                  <c:v>3391.298072483145</c:v>
                </c:pt>
                <c:pt idx="6">
                  <c:v>3500.1514619867717</c:v>
                </c:pt>
                <c:pt idx="7">
                  <c:v>3580.8950598195302</c:v>
                </c:pt>
                <c:pt idx="8">
                  <c:v>3643.6831527942181</c:v>
                </c:pt>
                <c:pt idx="9">
                  <c:v>3723.4992982574595</c:v>
                </c:pt>
                <c:pt idx="10">
                  <c:v>3822.4488125221628</c:v>
                </c:pt>
                <c:pt idx="11">
                  <c:v>4205.6974603431354</c:v>
                </c:pt>
                <c:pt idx="12">
                  <c:v>4661.3679859685017</c:v>
                </c:pt>
                <c:pt idx="13">
                  <c:v>4846.5956733473522</c:v>
                </c:pt>
                <c:pt idx="14">
                  <c:v>4961.2365533789771</c:v>
                </c:pt>
                <c:pt idx="15">
                  <c:v>5228.6127980941637</c:v>
                </c:pt>
                <c:pt idx="16">
                  <c:v>5029.0532280586795</c:v>
                </c:pt>
                <c:pt idx="17">
                  <c:v>4738.1963350180649</c:v>
                </c:pt>
                <c:pt idx="18">
                  <c:v>4540.3892284986869</c:v>
                </c:pt>
                <c:pt idx="19">
                  <c:v>4364.6235093879823</c:v>
                </c:pt>
                <c:pt idx="20">
                  <c:v>4502.1580835136128</c:v>
                </c:pt>
                <c:pt idx="21">
                  <c:v>4653.9759027672362</c:v>
                </c:pt>
                <c:pt idx="22">
                  <c:v>4800.5601103635381</c:v>
                </c:pt>
                <c:pt idx="23">
                  <c:v>5318.3670941462715</c:v>
                </c:pt>
                <c:pt idx="24">
                  <c:v>5403.8893963170467</c:v>
                </c:pt>
                <c:pt idx="25">
                  <c:v>5734.5043652331115</c:v>
                </c:pt>
                <c:pt idx="26">
                  <c:v>5801.0651106380392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07-B146-9F8F-113F80727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39951744"/>
        <c:axId val="439954096"/>
      </c:barChart>
      <c:lineChart>
        <c:grouping val="standard"/>
        <c:varyColors val="0"/>
        <c:ser>
          <c:idx val="4"/>
          <c:order val="5"/>
          <c:tx>
            <c:strRef>
              <c:f>CL!$C$9</c:f>
              <c:strCache>
                <c:ptCount val="1"/>
                <c:pt idx="0">
                  <c:v>Balance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CL!$D$3:$AD$3</c:f>
              <c:numCache>
                <c:formatCode>General</c:formatCode>
                <c:ptCount val="27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</c:numCache>
            </c:numRef>
          </c:cat>
          <c:val>
            <c:numRef>
              <c:f>CL!$D$9:$AD$9</c:f>
              <c:numCache>
                <c:formatCode>_-* #,##0.0_-;\-* #,##0.0_-;_-* "-"??_-;_-@_-</c:formatCode>
                <c:ptCount val="27"/>
                <c:pt idx="0">
                  <c:v>1954.9669481445508</c:v>
                </c:pt>
                <c:pt idx="1">
                  <c:v>4463.4610480972642</c:v>
                </c:pt>
                <c:pt idx="2">
                  <c:v>3258.077300536168</c:v>
                </c:pt>
                <c:pt idx="3">
                  <c:v>6155.4744503297088</c:v>
                </c:pt>
                <c:pt idx="4">
                  <c:v>12490.632773331883</c:v>
                </c:pt>
                <c:pt idx="5">
                  <c:v>9371.3739508495873</c:v>
                </c:pt>
                <c:pt idx="6">
                  <c:v>16447.604175603778</c:v>
                </c:pt>
                <c:pt idx="7">
                  <c:v>20846.798524244659</c:v>
                </c:pt>
                <c:pt idx="8">
                  <c:v>39679.775741074693</c:v>
                </c:pt>
                <c:pt idx="9">
                  <c:v>30068.488550156875</c:v>
                </c:pt>
                <c:pt idx="10">
                  <c:v>13910.285794518555</c:v>
                </c:pt>
                <c:pt idx="11">
                  <c:v>10375.878530216009</c:v>
                </c:pt>
                <c:pt idx="12">
                  <c:v>20475.969785434456</c:v>
                </c:pt>
                <c:pt idx="13">
                  <c:v>4022.6122091859379</c:v>
                </c:pt>
                <c:pt idx="14">
                  <c:v>15742.700751214848</c:v>
                </c:pt>
                <c:pt idx="15">
                  <c:v>18237.449280379773</c:v>
                </c:pt>
                <c:pt idx="16">
                  <c:v>15633.587787980696</c:v>
                </c:pt>
                <c:pt idx="17">
                  <c:v>37560.526303469822</c:v>
                </c:pt>
                <c:pt idx="18">
                  <c:v>36250.329239740051</c:v>
                </c:pt>
                <c:pt idx="19">
                  <c:v>28351.725174574625</c:v>
                </c:pt>
                <c:pt idx="20">
                  <c:v>19931.278060882178</c:v>
                </c:pt>
                <c:pt idx="21">
                  <c:v>34344.987126899934</c:v>
                </c:pt>
                <c:pt idx="22">
                  <c:v>43061.005726995907</c:v>
                </c:pt>
                <c:pt idx="23">
                  <c:v>32415.236038315961</c:v>
                </c:pt>
                <c:pt idx="24">
                  <c:v>45748.820550946584</c:v>
                </c:pt>
                <c:pt idx="25">
                  <c:v>63269.382353666413</c:v>
                </c:pt>
                <c:pt idx="26">
                  <c:v>46184.8177089198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207-B146-9F8F-113F80727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951744"/>
        <c:axId val="439954096"/>
      </c:lineChart>
      <c:catAx>
        <c:axId val="43995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s-CL"/>
          </a:p>
        </c:txPr>
        <c:crossAx val="439954096"/>
        <c:crosses val="autoZero"/>
        <c:auto val="1"/>
        <c:lblAlgn val="ctr"/>
        <c:lblOffset val="100"/>
        <c:noMultiLvlLbl val="0"/>
      </c:catAx>
      <c:valAx>
        <c:axId val="4399540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kt CO2 eq</a:t>
                </a:r>
              </a:p>
            </c:rich>
          </c:tx>
          <c:layout>
            <c:manualLayout>
              <c:xMode val="edge"/>
              <c:yMode val="edge"/>
              <c:x val="2.2536885860657808E-3"/>
              <c:y val="2.9333333333333325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3995174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87686874755490984"/>
          <c:w val="1"/>
          <c:h val="0.12313125244509025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200">
          <a:solidFill>
            <a:schemeClr val="tx1">
              <a:lumMod val="85000"/>
              <a:lumOff val="1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335905359187114E-2"/>
          <c:y val="1.8518490724901852E-2"/>
          <c:w val="0.8455790087892151"/>
          <c:h val="0.87190793349542783"/>
        </c:manualLayout>
      </c:layout>
      <c:areaChart>
        <c:grouping val="stacked"/>
        <c:varyColors val="0"/>
        <c:ser>
          <c:idx val="18"/>
          <c:order val="1"/>
          <c:tx>
            <c:strRef>
              <c:f>'Data Gráfico Energìa'!$B$33</c:f>
              <c:strCache>
                <c:ptCount val="1"/>
                <c:pt idx="0">
                  <c:v>Aux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Energìa'!$AB$33:$BK$33</c:f>
              <c:numCache>
                <c:formatCode>0</c:formatCode>
                <c:ptCount val="36"/>
                <c:pt idx="0">
                  <c:v>63.106153740050487</c:v>
                </c:pt>
                <c:pt idx="1">
                  <c:v>45.710800422047427</c:v>
                </c:pt>
                <c:pt idx="2">
                  <c:v>59.946006412720216</c:v>
                </c:pt>
                <c:pt idx="3">
                  <c:v>49.881917491279786</c:v>
                </c:pt>
                <c:pt idx="4">
                  <c:v>47.724893715713456</c:v>
                </c:pt>
                <c:pt idx="5">
                  <c:v>41.752290557855602</c:v>
                </c:pt>
                <c:pt idx="6">
                  <c:v>34.796463956973881</c:v>
                </c:pt>
                <c:pt idx="7">
                  <c:v>38.451163234764394</c:v>
                </c:pt>
                <c:pt idx="8">
                  <c:v>42.300931160259616</c:v>
                </c:pt>
                <c:pt idx="9">
                  <c:v>41.051307450224776</c:v>
                </c:pt>
                <c:pt idx="10">
                  <c:v>41.819471144138802</c:v>
                </c:pt>
                <c:pt idx="11">
                  <c:v>40.668881856436116</c:v>
                </c:pt>
                <c:pt idx="12">
                  <c:v>39.79418090310314</c:v>
                </c:pt>
                <c:pt idx="13">
                  <c:v>40.846715603144915</c:v>
                </c:pt>
                <c:pt idx="14">
                  <c:v>38.368823612258936</c:v>
                </c:pt>
                <c:pt idx="15">
                  <c:v>34.291933685903373</c:v>
                </c:pt>
                <c:pt idx="16">
                  <c:v>32.631121304977441</c:v>
                </c:pt>
                <c:pt idx="17">
                  <c:v>32.005184134787513</c:v>
                </c:pt>
                <c:pt idx="18">
                  <c:v>30.072963563900828</c:v>
                </c:pt>
                <c:pt idx="19">
                  <c:v>29.465830611407853</c:v>
                </c:pt>
                <c:pt idx="20" formatCode="0.0;[Red]0.0">
                  <c:v>26.516280935050929</c:v>
                </c:pt>
                <c:pt idx="21">
                  <c:v>24.171109114204953</c:v>
                </c:pt>
                <c:pt idx="22">
                  <c:v>21.245489316604264</c:v>
                </c:pt>
                <c:pt idx="23">
                  <c:v>20.388914148943627</c:v>
                </c:pt>
                <c:pt idx="24">
                  <c:v>17.513909917904925</c:v>
                </c:pt>
                <c:pt idx="25">
                  <c:v>13.821279738657353</c:v>
                </c:pt>
                <c:pt idx="26">
                  <c:v>11.234651920837052</c:v>
                </c:pt>
                <c:pt idx="27">
                  <c:v>10.334853277821409</c:v>
                </c:pt>
                <c:pt idx="28">
                  <c:v>9.4343833440868252</c:v>
                </c:pt>
                <c:pt idx="29">
                  <c:v>7.4855157494996547</c:v>
                </c:pt>
                <c:pt idx="30">
                  <c:v>6.5439958452015503</c:v>
                </c:pt>
                <c:pt idx="31">
                  <c:v>3.8678944686549244</c:v>
                </c:pt>
                <c:pt idx="32">
                  <c:v>1.9183096914701281</c:v>
                </c:pt>
                <c:pt idx="33">
                  <c:v>1.4198434138319129</c:v>
                </c:pt>
                <c:pt idx="34">
                  <c:v>1.0314027308147615</c:v>
                </c:pt>
                <c:pt idx="35">
                  <c:v>-1.8771285522490189E-2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4AF-46B5-A169-03AA4FE80B07}"/>
            </c:ext>
          </c:extLst>
        </c:ser>
        <c:ser>
          <c:idx val="15"/>
          <c:order val="2"/>
          <c:tx>
            <c:strRef>
              <c:f>'Data Gráfico Energìa'!$B$31</c:f>
              <c:strCache>
                <c:ptCount val="1"/>
                <c:pt idx="0">
                  <c:v>Captura Bosques Base</c:v>
                </c:pt>
              </c:strCache>
            </c:strRef>
          </c:tx>
          <c:spPr>
            <a:solidFill>
              <a:srgbClr val="77933C">
                <a:alpha val="50196"/>
              </a:srgbClr>
            </a:solidFill>
            <a:ln>
              <a:noFill/>
            </a:ln>
            <a:effectLst/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Energìa'!$AB$31:$BK$31</c:f>
              <c:numCache>
                <c:formatCode>0.0</c:formatCode>
                <c:ptCount val="36"/>
                <c:pt idx="0">
                  <c:v>44.972368882403039</c:v>
                </c:pt>
                <c:pt idx="1">
                  <c:v>65.49233070348086</c:v>
                </c:pt>
                <c:pt idx="2">
                  <c:v>47.9995692291957</c:v>
                </c:pt>
                <c:pt idx="3">
                  <c:v>58.463673703872999</c:v>
                </c:pt>
                <c:pt idx="4">
                  <c:v>58.55478353820746</c:v>
                </c:pt>
                <c:pt idx="5">
                  <c:v>61.204472321418692</c:v>
                </c:pt>
                <c:pt idx="6">
                  <c:v>60.471239179004606</c:v>
                </c:pt>
                <c:pt idx="7">
                  <c:v>57.140814577204374</c:v>
                </c:pt>
                <c:pt idx="8">
                  <c:v>53.326818973202997</c:v>
                </c:pt>
                <c:pt idx="9">
                  <c:v>52.107349445347374</c:v>
                </c:pt>
                <c:pt idx="10">
                  <c:v>51.797517117577137</c:v>
                </c:pt>
                <c:pt idx="11">
                  <c:v>51.917805084232931</c:v>
                </c:pt>
                <c:pt idx="12">
                  <c:v>53.643568166588338</c:v>
                </c:pt>
                <c:pt idx="13">
                  <c:v>54.414860125324267</c:v>
                </c:pt>
                <c:pt idx="14">
                  <c:v>54.762798588831807</c:v>
                </c:pt>
                <c:pt idx="15">
                  <c:v>54.931912947779125</c:v>
                </c:pt>
                <c:pt idx="16">
                  <c:v>53.964802869542901</c:v>
                </c:pt>
                <c:pt idx="17">
                  <c:v>53.373339803172783</c:v>
                </c:pt>
                <c:pt idx="18">
                  <c:v>53.419748623930964</c:v>
                </c:pt>
                <c:pt idx="19">
                  <c:v>53.468710566491865</c:v>
                </c:pt>
                <c:pt idx="20">
                  <c:v>53.501549621738349</c:v>
                </c:pt>
                <c:pt idx="21">
                  <c:v>54.330523498945418</c:v>
                </c:pt>
                <c:pt idx="22">
                  <c:v>55.193601818125181</c:v>
                </c:pt>
                <c:pt idx="23">
                  <c:v>55.224623061908673</c:v>
                </c:pt>
                <c:pt idx="24">
                  <c:v>55.406791391886685</c:v>
                </c:pt>
                <c:pt idx="25">
                  <c:v>55.778742484124294</c:v>
                </c:pt>
                <c:pt idx="26">
                  <c:v>55.470707501516145</c:v>
                </c:pt>
                <c:pt idx="27">
                  <c:v>55.843859292397006</c:v>
                </c:pt>
                <c:pt idx="28">
                  <c:v>55.378018592508141</c:v>
                </c:pt>
                <c:pt idx="29">
                  <c:v>55.916393331297712</c:v>
                </c:pt>
                <c:pt idx="30">
                  <c:v>56.185571827018634</c:v>
                </c:pt>
                <c:pt idx="31">
                  <c:v>56.441000580737331</c:v>
                </c:pt>
                <c:pt idx="32">
                  <c:v>56.636915523264904</c:v>
                </c:pt>
                <c:pt idx="33">
                  <c:v>56.772308254101134</c:v>
                </c:pt>
                <c:pt idx="34">
                  <c:v>56.5</c:v>
                </c:pt>
                <c:pt idx="35">
                  <c:v>56.4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4AF-46B5-A169-03AA4FE80B07}"/>
            </c:ext>
          </c:extLst>
        </c:ser>
        <c:ser>
          <c:idx val="27"/>
          <c:order val="3"/>
          <c:tx>
            <c:strRef>
              <c:f>'Data Gráfico Energìa'!$B$15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Energìa'!$AB$29:$BK$29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CC-47F6-ACA9-978CC58664BB}"/>
            </c:ext>
          </c:extLst>
        </c:ser>
        <c:ser>
          <c:idx val="17"/>
          <c:order val="4"/>
          <c:tx>
            <c:strRef>
              <c:f>'Data Gráfico Energìa'!$B$14</c:f>
              <c:strCache>
                <c:ptCount val="1"/>
                <c:pt idx="0">
                  <c:v>Compensaciones</c:v>
                </c:pt>
              </c:strCache>
            </c:strRef>
          </c:tx>
          <c:spPr>
            <a:solidFill>
              <a:srgbClr val="0070C0">
                <a:alpha val="60000"/>
              </a:srgbClr>
            </a:solidFill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Energìa'!$AB$14:$BK$14</c:f>
              <c:numCache>
                <c:formatCode>General</c:formatCode>
                <c:ptCount val="3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A05-41B6-9C78-B6F5DE761414}"/>
            </c:ext>
          </c:extLst>
        </c:ser>
        <c:ser>
          <c:idx val="9"/>
          <c:order val="5"/>
          <c:tx>
            <c:strRef>
              <c:f>'Data Gráfico Energìa'!$B$13</c:f>
              <c:strCache>
                <c:ptCount val="1"/>
                <c:pt idx="0">
                  <c:v>Aumento Captura Forestal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Energìa'!$AB$13:$BK$13</c:f>
              <c:numCache>
                <c:formatCode>0.0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0.24234146350381947</c:v>
                </c:pt>
                <c:pt idx="6">
                  <c:v>0.72327912087154644</c:v>
                </c:pt>
                <c:pt idx="7">
                  <c:v>1.2017057239467686</c:v>
                </c:pt>
                <c:pt idx="8">
                  <c:v>1.6920067730479409</c:v>
                </c:pt>
                <c:pt idx="9">
                  <c:v>2.1943076316744272</c:v>
                </c:pt>
                <c:pt idx="10">
                  <c:v>2.7483730684073473</c:v>
                </c:pt>
                <c:pt idx="11">
                  <c:v>3.3978611341981915</c:v>
                </c:pt>
                <c:pt idx="12">
                  <c:v>4.0567945957828266</c:v>
                </c:pt>
                <c:pt idx="13">
                  <c:v>4.7215784524147617</c:v>
                </c:pt>
                <c:pt idx="14">
                  <c:v>5.3977044799079046</c:v>
                </c:pt>
                <c:pt idx="15">
                  <c:v>6.5393011165398907</c:v>
                </c:pt>
                <c:pt idx="16">
                  <c:v>6.7945547024156392</c:v>
                </c:pt>
                <c:pt idx="17">
                  <c:v>7.0499122507470657</c:v>
                </c:pt>
                <c:pt idx="18">
                  <c:v>6.1544628751953043</c:v>
                </c:pt>
                <c:pt idx="19">
                  <c:v>6.4217173357182533</c:v>
                </c:pt>
                <c:pt idx="20">
                  <c:v>6.6785431643380253</c:v>
                </c:pt>
                <c:pt idx="21">
                  <c:v>7.0338859984139273</c:v>
                </c:pt>
                <c:pt idx="22">
                  <c:v>7.3706685575350805</c:v>
                </c:pt>
                <c:pt idx="23">
                  <c:v>7.7313760957601225</c:v>
                </c:pt>
                <c:pt idx="24">
                  <c:v>8.0929932712794432</c:v>
                </c:pt>
                <c:pt idx="25">
                  <c:v>7.8721876635619985</c:v>
                </c:pt>
                <c:pt idx="26">
                  <c:v>8.1209354785013979</c:v>
                </c:pt>
                <c:pt idx="27">
                  <c:v>8.3446200955127168</c:v>
                </c:pt>
                <c:pt idx="28">
                  <c:v>7.7017771028762434</c:v>
                </c:pt>
                <c:pt idx="29">
                  <c:v>7.9283504048674605</c:v>
                </c:pt>
                <c:pt idx="30">
                  <c:v>8.033015366519022</c:v>
                </c:pt>
                <c:pt idx="31">
                  <c:v>8.330463873282552</c:v>
                </c:pt>
                <c:pt idx="32">
                  <c:v>8.6095489973488348</c:v>
                </c:pt>
                <c:pt idx="33">
                  <c:v>8.3000000000000007</c:v>
                </c:pt>
                <c:pt idx="34">
                  <c:v>8.8000000000000007</c:v>
                </c:pt>
                <c:pt idx="35">
                  <c:v>8.5910498488582885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4AF-46B5-A169-03AA4FE80B07}"/>
            </c:ext>
          </c:extLst>
        </c:ser>
        <c:ser>
          <c:idx val="4"/>
          <c:order val="6"/>
          <c:tx>
            <c:strRef>
              <c:f>'Data Gráfico Energìa'!$B$7</c:f>
              <c:strCache>
                <c:ptCount val="1"/>
                <c:pt idx="0">
                  <c:v>Eficiencia Energética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Energìa'!$AB$7:$BK$7</c:f>
              <c:numCache>
                <c:formatCode>General</c:formatCode>
                <c:ptCount val="36"/>
                <c:pt idx="2" formatCode="0.0">
                  <c:v>4.9435169600000002E-2</c:v>
                </c:pt>
                <c:pt idx="3" formatCode="0.0">
                  <c:v>5.0591057100000003E-2</c:v>
                </c:pt>
                <c:pt idx="4" formatCode="0.0">
                  <c:v>0.1517534460999943</c:v>
                </c:pt>
                <c:pt idx="5" formatCode="0.0">
                  <c:v>0.25293533350000286</c:v>
                </c:pt>
                <c:pt idx="6" formatCode="0.0">
                  <c:v>8.6355177400008531E-2</c:v>
                </c:pt>
                <c:pt idx="7" formatCode="0.0">
                  <c:v>0.28630483409998297</c:v>
                </c:pt>
                <c:pt idx="8" formatCode="0.0">
                  <c:v>1.252929165626401</c:v>
                </c:pt>
                <c:pt idx="9" formatCode="0.0">
                  <c:v>0.90133371332252643</c:v>
                </c:pt>
                <c:pt idx="10" formatCode="0.0">
                  <c:v>0.9562495008773676</c:v>
                </c:pt>
                <c:pt idx="11" formatCode="0.0">
                  <c:v>1.0195481770983421</c:v>
                </c:pt>
                <c:pt idx="12" formatCode="0.0">
                  <c:v>1.0059199373537915</c:v>
                </c:pt>
                <c:pt idx="13" formatCode="0.0">
                  <c:v>0.85508558119998868</c:v>
                </c:pt>
                <c:pt idx="14" formatCode="0.0">
                  <c:v>0.95460912799998288</c:v>
                </c:pt>
                <c:pt idx="15" formatCode="0.0">
                  <c:v>0.85127472510001712</c:v>
                </c:pt>
                <c:pt idx="16" formatCode="0.0">
                  <c:v>0.7647495151</c:v>
                </c:pt>
                <c:pt idx="17" formatCode="0.0">
                  <c:v>1.0546044069945231</c:v>
                </c:pt>
                <c:pt idx="18" formatCode="0.0">
                  <c:v>1.5078716070105995</c:v>
                </c:pt>
                <c:pt idx="19" formatCode="0.0">
                  <c:v>1.4630765903844314</c:v>
                </c:pt>
                <c:pt idx="20" formatCode="0.0">
                  <c:v>2.0935089096010739</c:v>
                </c:pt>
                <c:pt idx="21" formatCode="0.0">
                  <c:v>2.4199104043583461</c:v>
                </c:pt>
                <c:pt idx="22" formatCode="0.0">
                  <c:v>2.6674977401766657</c:v>
                </c:pt>
                <c:pt idx="23" formatCode="0.0">
                  <c:v>1.5511672186431666</c:v>
                </c:pt>
                <c:pt idx="24" formatCode="0.0">
                  <c:v>1.5798667389344931</c:v>
                </c:pt>
                <c:pt idx="25" formatCode="0.0">
                  <c:v>1.7765160651839802</c:v>
                </c:pt>
                <c:pt idx="26" formatCode="0.0">
                  <c:v>2.1324897972798333</c:v>
                </c:pt>
                <c:pt idx="27" formatCode="0.0">
                  <c:v>2.2426534337817681</c:v>
                </c:pt>
                <c:pt idx="28" formatCode="0.0">
                  <c:v>2.4889001090988505</c:v>
                </c:pt>
                <c:pt idx="29" formatCode="0.0">
                  <c:v>2.5207460326571702</c:v>
                </c:pt>
                <c:pt idx="30" formatCode="0.0">
                  <c:v>1.988905976514403</c:v>
                </c:pt>
                <c:pt idx="31" formatCode="0.0">
                  <c:v>3.1289268962345713</c:v>
                </c:pt>
                <c:pt idx="32" formatCode="0.0">
                  <c:v>3.8030966756758708</c:v>
                </c:pt>
                <c:pt idx="33" formatCode="0.0">
                  <c:v>3.1636696063988685</c:v>
                </c:pt>
                <c:pt idx="34" formatCode="0.0">
                  <c:v>2.7484442409127903</c:v>
                </c:pt>
                <c:pt idx="35" formatCode="0.0">
                  <c:v>2.9960232514067071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AF-46B5-A169-03AA4FE80B07}"/>
            </c:ext>
          </c:extLst>
        </c:ser>
        <c:ser>
          <c:idx val="8"/>
          <c:order val="7"/>
          <c:tx>
            <c:strRef>
              <c:f>'Data Gráfico Energìa'!$B$12</c:f>
              <c:strCache>
                <c:ptCount val="1"/>
                <c:pt idx="0">
                  <c:v>Retiro de Centrales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Energìa'!$AB$12:$BK$12</c:f>
              <c:numCache>
                <c:formatCode>0.0</c:formatCode>
                <c:ptCount val="36"/>
                <c:pt idx="0">
                  <c:v>0</c:v>
                </c:pt>
                <c:pt idx="1">
                  <c:v>1.3301692444948533E-2</c:v>
                </c:pt>
                <c:pt idx="2">
                  <c:v>0</c:v>
                </c:pt>
                <c:pt idx="3">
                  <c:v>0</c:v>
                </c:pt>
                <c:pt idx="4">
                  <c:v>-5.702892848333363E-3</c:v>
                </c:pt>
                <c:pt idx="5">
                  <c:v>0.22713156806300105</c:v>
                </c:pt>
                <c:pt idx="6">
                  <c:v>0.47287039490567118</c:v>
                </c:pt>
                <c:pt idx="7">
                  <c:v>0.36566552744689673</c:v>
                </c:pt>
                <c:pt idx="8">
                  <c:v>0.29354142641633629</c:v>
                </c:pt>
                <c:pt idx="9">
                  <c:v>0.63115495271069655</c:v>
                </c:pt>
                <c:pt idx="10">
                  <c:v>0.60714669123521681</c:v>
                </c:pt>
                <c:pt idx="11">
                  <c:v>0.74365576942089717</c:v>
                </c:pt>
                <c:pt idx="12">
                  <c:v>1.1184437905218214</c:v>
                </c:pt>
                <c:pt idx="13">
                  <c:v>1.6277105466494373</c:v>
                </c:pt>
                <c:pt idx="14">
                  <c:v>2.3022871948299759</c:v>
                </c:pt>
                <c:pt idx="15">
                  <c:v>2.2645757500174941</c:v>
                </c:pt>
                <c:pt idx="16">
                  <c:v>1.8186883039713813</c:v>
                </c:pt>
                <c:pt idx="17">
                  <c:v>1.7976121563338001</c:v>
                </c:pt>
                <c:pt idx="18">
                  <c:v>2.0238642371972047</c:v>
                </c:pt>
                <c:pt idx="19">
                  <c:v>2.2951576725545069</c:v>
                </c:pt>
                <c:pt idx="20">
                  <c:v>2.5309735330087593</c:v>
                </c:pt>
                <c:pt idx="21">
                  <c:v>2.9266302635736743</c:v>
                </c:pt>
                <c:pt idx="22">
                  <c:v>2.9226025296159097</c:v>
                </c:pt>
                <c:pt idx="23">
                  <c:v>3.5443347925920321</c:v>
                </c:pt>
                <c:pt idx="24">
                  <c:v>4.3086881896416713</c:v>
                </c:pt>
                <c:pt idx="25">
                  <c:v>5.5795425525040727</c:v>
                </c:pt>
                <c:pt idx="26">
                  <c:v>6.2547880640131641</c:v>
                </c:pt>
                <c:pt idx="27">
                  <c:v>6.5832786822794382</c:v>
                </c:pt>
                <c:pt idx="28">
                  <c:v>7.1383572670229807</c:v>
                </c:pt>
                <c:pt idx="29">
                  <c:v>6.4957994971645663</c:v>
                </c:pt>
                <c:pt idx="30">
                  <c:v>7.0483950736426522</c:v>
                </c:pt>
                <c:pt idx="31">
                  <c:v>7.8658731033006113</c:v>
                </c:pt>
                <c:pt idx="32">
                  <c:v>7.3964284993364817</c:v>
                </c:pt>
                <c:pt idx="33">
                  <c:v>7.9831630804865945</c:v>
                </c:pt>
                <c:pt idx="34">
                  <c:v>7.7699339018615987</c:v>
                </c:pt>
                <c:pt idx="35">
                  <c:v>7.5428106615058397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4AF-46B5-A169-03AA4FE80B07}"/>
            </c:ext>
          </c:extLst>
        </c:ser>
        <c:ser>
          <c:idx val="16"/>
          <c:order val="8"/>
          <c:tx>
            <c:strRef>
              <c:f>'Data Gráfico Energìa'!$B$11</c:f>
              <c:strCache>
                <c:ptCount val="1"/>
                <c:pt idx="0">
                  <c:v>Edificación Sostenible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Energìa'!$AB$11:$BK$11</c:f>
              <c:numCache>
                <c:formatCode>General</c:formatCode>
                <c:ptCount val="36"/>
                <c:pt idx="2" formatCode="0.0">
                  <c:v>3.0649793708795739E-2</c:v>
                </c:pt>
                <c:pt idx="3" formatCode="0.0">
                  <c:v>2.7677156875908132E-2</c:v>
                </c:pt>
                <c:pt idx="4" formatCode="0.0">
                  <c:v>0.12651591931117093</c:v>
                </c:pt>
                <c:pt idx="5" formatCode="0.0">
                  <c:v>0.26642323794580847</c:v>
                </c:pt>
                <c:pt idx="6" formatCode="0.0">
                  <c:v>0.41929272841851184</c:v>
                </c:pt>
                <c:pt idx="7" formatCode="0.0">
                  <c:v>0.60898352519054733</c:v>
                </c:pt>
                <c:pt idx="8" formatCode="0.0">
                  <c:v>0.82399828899913408</c:v>
                </c:pt>
                <c:pt idx="9" formatCode="0.0">
                  <c:v>1.0590279961414168</c:v>
                </c:pt>
                <c:pt idx="10" formatCode="0.0">
                  <c:v>1.2963820026451014</c:v>
                </c:pt>
                <c:pt idx="11" formatCode="0.0">
                  <c:v>1.5414132744830362</c:v>
                </c:pt>
                <c:pt idx="12" formatCode="0.0">
                  <c:v>1.7722291889537121</c:v>
                </c:pt>
                <c:pt idx="13" formatCode="0.0">
                  <c:v>2.0279594185324399</c:v>
                </c:pt>
                <c:pt idx="14" formatCode="0.0">
                  <c:v>2.2730564233312953</c:v>
                </c:pt>
                <c:pt idx="15" formatCode="0.0">
                  <c:v>2.4877515036104683</c:v>
                </c:pt>
                <c:pt idx="16" formatCode="0.0">
                  <c:v>2.7429881290964033</c:v>
                </c:pt>
                <c:pt idx="17" formatCode="0.0">
                  <c:v>3.1321507729521549</c:v>
                </c:pt>
                <c:pt idx="18" formatCode="0.0">
                  <c:v>3.4845837433290656</c:v>
                </c:pt>
                <c:pt idx="19" formatCode="0.0">
                  <c:v>3.8126598240787914</c:v>
                </c:pt>
                <c:pt idx="20" formatCode="0.0">
                  <c:v>4.1418509161236541</c:v>
                </c:pt>
                <c:pt idx="21" formatCode="0.0">
                  <c:v>4.4857033067152319</c:v>
                </c:pt>
                <c:pt idx="22" formatCode="0.0">
                  <c:v>4.8402513307237003</c:v>
                </c:pt>
                <c:pt idx="23" formatCode="0.0">
                  <c:v>5.213994518804852</c:v>
                </c:pt>
                <c:pt idx="24" formatCode="0.0">
                  <c:v>5.6089276328626045</c:v>
                </c:pt>
                <c:pt idx="25" formatCode="0.0">
                  <c:v>6.0104980340633727</c:v>
                </c:pt>
                <c:pt idx="26" formatCode="0.0">
                  <c:v>6.4602284020291414</c:v>
                </c:pt>
                <c:pt idx="27" formatCode="0.0">
                  <c:v>6.99777078072563</c:v>
                </c:pt>
                <c:pt idx="28" formatCode="0.0">
                  <c:v>7.5017272639149972</c:v>
                </c:pt>
                <c:pt idx="29" formatCode="0.0">
                  <c:v>8.0006316517536824</c:v>
                </c:pt>
                <c:pt idx="30" formatCode="0.0">
                  <c:v>8.5541393434721762</c:v>
                </c:pt>
                <c:pt idx="31" formatCode="0.0">
                  <c:v>9.115721198505824</c:v>
                </c:pt>
                <c:pt idx="32" formatCode="0.0">
                  <c:v>9.7174400625844477</c:v>
                </c:pt>
                <c:pt idx="33" formatCode="0.0">
                  <c:v>10.264197194354921</c:v>
                </c:pt>
                <c:pt idx="34" formatCode="0.0">
                  <c:v>10.869292808338455</c:v>
                </c:pt>
                <c:pt idx="35" formatCode="0.0">
                  <c:v>11.316720222135743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A05-41B6-9C78-B6F5DE761414}"/>
            </c:ext>
          </c:extLst>
        </c:ser>
        <c:ser>
          <c:idx val="7"/>
          <c:order val="9"/>
          <c:tx>
            <c:strRef>
              <c:f>'Data Gráfico Energìa'!$B$10</c:f>
              <c:strCache>
                <c:ptCount val="1"/>
                <c:pt idx="0">
                  <c:v>Electromovilidad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A05-41B6-9C78-B6F5DE76141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Energìa'!$AB$10:$BK$10</c:f>
              <c:numCache>
                <c:formatCode>0.0</c:formatCode>
                <c:ptCount val="36"/>
                <c:pt idx="0">
                  <c:v>6.3228613615923385E-2</c:v>
                </c:pt>
                <c:pt idx="1">
                  <c:v>8.7369257717280005E-2</c:v>
                </c:pt>
                <c:pt idx="2">
                  <c:v>0</c:v>
                </c:pt>
                <c:pt idx="3">
                  <c:v>0</c:v>
                </c:pt>
                <c:pt idx="4">
                  <c:v>2.026018201958504E-2</c:v>
                </c:pt>
                <c:pt idx="5">
                  <c:v>8.8515667601841985E-2</c:v>
                </c:pt>
                <c:pt idx="6">
                  <c:v>0.14591539428964626</c:v>
                </c:pt>
                <c:pt idx="7">
                  <c:v>0.32663852943383564</c:v>
                </c:pt>
                <c:pt idx="8">
                  <c:v>0.17074993389027054</c:v>
                </c:pt>
                <c:pt idx="9">
                  <c:v>1.3849799605056172</c:v>
                </c:pt>
                <c:pt idx="10">
                  <c:v>0.94136798224817109</c:v>
                </c:pt>
                <c:pt idx="11">
                  <c:v>0.75625634029003852</c:v>
                </c:pt>
                <c:pt idx="12">
                  <c:v>0.72690123129535189</c:v>
                </c:pt>
                <c:pt idx="13">
                  <c:v>0.95654982221731433</c:v>
                </c:pt>
                <c:pt idx="14">
                  <c:v>1.0528255939745441</c:v>
                </c:pt>
                <c:pt idx="15">
                  <c:v>1.3444673261828914</c:v>
                </c:pt>
                <c:pt idx="16">
                  <c:v>1.984551620061046</c:v>
                </c:pt>
                <c:pt idx="17">
                  <c:v>2.3403425681970869</c:v>
                </c:pt>
                <c:pt idx="18">
                  <c:v>2.8952406994945354</c:v>
                </c:pt>
                <c:pt idx="19">
                  <c:v>3.516027308863324</c:v>
                </c:pt>
                <c:pt idx="20">
                  <c:v>3.9615573349879489</c:v>
                </c:pt>
                <c:pt idx="21">
                  <c:v>4.5118457221108397</c:v>
                </c:pt>
                <c:pt idx="22">
                  <c:v>5.4550803859252905</c:v>
                </c:pt>
                <c:pt idx="23">
                  <c:v>6.1414466285987803</c:v>
                </c:pt>
                <c:pt idx="24">
                  <c:v>6.8272686443307187</c:v>
                </c:pt>
                <c:pt idx="25">
                  <c:v>7.7690913790075982</c:v>
                </c:pt>
                <c:pt idx="26">
                  <c:v>8.0284315094087191</c:v>
                </c:pt>
                <c:pt idx="27">
                  <c:v>8.3151716694481657</c:v>
                </c:pt>
                <c:pt idx="28">
                  <c:v>9.0303308680624088</c:v>
                </c:pt>
                <c:pt idx="29">
                  <c:v>9.7528108334173744</c:v>
                </c:pt>
                <c:pt idx="30">
                  <c:v>10.231360669974778</c:v>
                </c:pt>
                <c:pt idx="31">
                  <c:v>10.595652624206469</c:v>
                </c:pt>
                <c:pt idx="32">
                  <c:v>10.918212966589138</c:v>
                </c:pt>
                <c:pt idx="33">
                  <c:v>11.272329035767777</c:v>
                </c:pt>
                <c:pt idx="34">
                  <c:v>11.54829176428521</c:v>
                </c:pt>
                <c:pt idx="35">
                  <c:v>11.899880103890787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4AF-46B5-A169-03AA4FE80B07}"/>
            </c:ext>
          </c:extLst>
        </c:ser>
        <c:ser>
          <c:idx val="6"/>
          <c:order val="10"/>
          <c:tx>
            <c:strRef>
              <c:f>'Data Gráfico Energìa'!$B$9</c:f>
              <c:strCache>
                <c:ptCount val="1"/>
                <c:pt idx="0">
                  <c:v>Hidrógeno</c:v>
                </c:pt>
              </c:strCache>
            </c:strRef>
          </c:tx>
          <c:spPr>
            <a:solidFill>
              <a:srgbClr val="ED7D31">
                <a:lumMod val="20000"/>
                <a:lumOff val="80000"/>
              </a:srgbClr>
            </a:solidFill>
            <a:ln>
              <a:noFill/>
            </a:ln>
            <a:effectLst/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Energìa'!$AB$9:$BK$9</c:f>
              <c:numCache>
                <c:formatCode>0.0</c:formatCode>
                <c:ptCount val="36"/>
                <c:pt idx="0">
                  <c:v>0</c:v>
                </c:pt>
                <c:pt idx="1">
                  <c:v>0.27334633671013542</c:v>
                </c:pt>
                <c:pt idx="2">
                  <c:v>0</c:v>
                </c:pt>
                <c:pt idx="3">
                  <c:v>0</c:v>
                </c:pt>
                <c:pt idx="4">
                  <c:v>5.7028928483262584E-3</c:v>
                </c:pt>
                <c:pt idx="5">
                  <c:v>0.29851246447604396</c:v>
                </c:pt>
                <c:pt idx="6">
                  <c:v>0.73609396514129344</c:v>
                </c:pt>
                <c:pt idx="7">
                  <c:v>0.51796271290730478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-3.1125316716317158E-2</c:v>
                </c:pt>
                <c:pt idx="13">
                  <c:v>-0.34567737357978878</c:v>
                </c:pt>
                <c:pt idx="14">
                  <c:v>1.52708251047904</c:v>
                </c:pt>
                <c:pt idx="15">
                  <c:v>1.8551437637180195</c:v>
                </c:pt>
                <c:pt idx="16">
                  <c:v>2.4550057190158476</c:v>
                </c:pt>
                <c:pt idx="17">
                  <c:v>2.3816043713470028</c:v>
                </c:pt>
                <c:pt idx="18">
                  <c:v>4.7842915484321207</c:v>
                </c:pt>
                <c:pt idx="19">
                  <c:v>5.7234141644134162</c:v>
                </c:pt>
                <c:pt idx="20">
                  <c:v>7.4140589187456385</c:v>
                </c:pt>
                <c:pt idx="21">
                  <c:v>7.7821870785843172</c:v>
                </c:pt>
                <c:pt idx="22">
                  <c:v>8.3210798046514203</c:v>
                </c:pt>
                <c:pt idx="23">
                  <c:v>8.668085028018556</c:v>
                </c:pt>
                <c:pt idx="24">
                  <c:v>8.8461595284767256</c:v>
                </c:pt>
                <c:pt idx="25">
                  <c:v>9.5695646565991623</c:v>
                </c:pt>
                <c:pt idx="26">
                  <c:v>10.689867300410057</c:v>
                </c:pt>
                <c:pt idx="27">
                  <c:v>11.242707997951252</c:v>
                </c:pt>
                <c:pt idx="28">
                  <c:v>11.976585818087777</c:v>
                </c:pt>
                <c:pt idx="29">
                  <c:v>12.584303440517632</c:v>
                </c:pt>
                <c:pt idx="30">
                  <c:v>13.183664764954807</c:v>
                </c:pt>
                <c:pt idx="31">
                  <c:v>13.643537590455852</c:v>
                </c:pt>
                <c:pt idx="32">
                  <c:v>14.107854596349235</c:v>
                </c:pt>
                <c:pt idx="33">
                  <c:v>14.557261417789899</c:v>
                </c:pt>
                <c:pt idx="34">
                  <c:v>14.981811654532523</c:v>
                </c:pt>
                <c:pt idx="35">
                  <c:v>15.420096516561955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4AF-46B5-A169-03AA4FE80B07}"/>
            </c:ext>
          </c:extLst>
        </c:ser>
        <c:ser>
          <c:idx val="26"/>
          <c:order val="11"/>
          <c:tx>
            <c:strRef>
              <c:f>'Data Gráfico Energìa'!$B$28</c:f>
              <c:strCache>
                <c:ptCount val="1"/>
              </c:strCache>
            </c:strRef>
          </c:tx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Energìa'!$AB$28:$BK$28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CC-47F6-ACA9-978CC58664BB}"/>
            </c:ext>
          </c:extLst>
        </c:ser>
        <c:ser>
          <c:idx val="5"/>
          <c:order val="12"/>
          <c:tx>
            <c:strRef>
              <c:f>'Data Gráfico Energìa'!$B$8</c:f>
              <c:strCache>
                <c:ptCount val="1"/>
                <c:pt idx="0">
                  <c:v>Industria Sostenible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Energìa'!$AB$8:$BK$8</c:f>
              <c:numCache>
                <c:formatCode>0.0</c:formatCode>
                <c:ptCount val="36"/>
                <c:pt idx="0">
                  <c:v>0.1</c:v>
                </c:pt>
                <c:pt idx="1">
                  <c:v>0.1</c:v>
                </c:pt>
                <c:pt idx="2">
                  <c:v>0.19762666337834939</c:v>
                </c:pt>
                <c:pt idx="3">
                  <c:v>0.26522464703979998</c:v>
                </c:pt>
                <c:pt idx="4">
                  <c:v>0.64617712281360973</c:v>
                </c:pt>
                <c:pt idx="5">
                  <c:v>0.88545546746842652</c:v>
                </c:pt>
                <c:pt idx="6">
                  <c:v>0.78546649753901199</c:v>
                </c:pt>
                <c:pt idx="7">
                  <c:v>1.0243675994407222</c:v>
                </c:pt>
                <c:pt idx="8">
                  <c:v>1.2641886935829991</c:v>
                </c:pt>
                <c:pt idx="9">
                  <c:v>1.6455611679469304</c:v>
                </c:pt>
                <c:pt idx="10">
                  <c:v>1.8667502904778546</c:v>
                </c:pt>
                <c:pt idx="11">
                  <c:v>2.1648908233923634</c:v>
                </c:pt>
                <c:pt idx="12">
                  <c:v>2.3502305340485017</c:v>
                </c:pt>
                <c:pt idx="13">
                  <c:v>2.6488483437785169</c:v>
                </c:pt>
                <c:pt idx="14">
                  <c:v>3.2242805360873175</c:v>
                </c:pt>
                <c:pt idx="15">
                  <c:v>3.698968942998782</c:v>
                </c:pt>
                <c:pt idx="16">
                  <c:v>4.2826297899441848</c:v>
                </c:pt>
                <c:pt idx="17">
                  <c:v>4.6707831348722859</c:v>
                </c:pt>
                <c:pt idx="18">
                  <c:v>5.298328849393048</c:v>
                </c:pt>
                <c:pt idx="19">
                  <c:v>5.4194697007828045</c:v>
                </c:pt>
                <c:pt idx="20">
                  <c:v>6.2933403312881895</c:v>
                </c:pt>
                <c:pt idx="21">
                  <c:v>6.6710951702641816</c:v>
                </c:pt>
                <c:pt idx="22">
                  <c:v>7.2949907247113268</c:v>
                </c:pt>
                <c:pt idx="23">
                  <c:v>7.7400914258191795</c:v>
                </c:pt>
                <c:pt idx="24">
                  <c:v>8.1625005557503965</c:v>
                </c:pt>
                <c:pt idx="25">
                  <c:v>10.036898632158939</c:v>
                </c:pt>
                <c:pt idx="26">
                  <c:v>10.781708073988998</c:v>
                </c:pt>
                <c:pt idx="27">
                  <c:v>11.188980025090776</c:v>
                </c:pt>
                <c:pt idx="28">
                  <c:v>11.835116665737017</c:v>
                </c:pt>
                <c:pt idx="29">
                  <c:v>12.442676335509134</c:v>
                </c:pt>
                <c:pt idx="30">
                  <c:v>12.969751316659995</c:v>
                </c:pt>
                <c:pt idx="31">
                  <c:v>13.52600743514969</c:v>
                </c:pt>
                <c:pt idx="32">
                  <c:v>14.025911801414072</c:v>
                </c:pt>
                <c:pt idx="33">
                  <c:v>14.503076289057649</c:v>
                </c:pt>
                <c:pt idx="34">
                  <c:v>14.978004623548388</c:v>
                </c:pt>
                <c:pt idx="35">
                  <c:v>15.657300617317754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4AF-46B5-A169-03AA4FE80B07}"/>
            </c:ext>
          </c:extLst>
        </c:ser>
        <c:ser>
          <c:idx val="24"/>
          <c:order val="13"/>
          <c:tx>
            <c:strRef>
              <c:f>'Data Gráfico Energìa'!$B$26</c:f>
              <c:strCache>
                <c:ptCount val="1"/>
              </c:strCache>
            </c:strRef>
          </c:tx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Energìa'!$AB$26:$BK$26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05-41B6-9C78-B6F5DE761414}"/>
            </c:ext>
          </c:extLst>
        </c:ser>
        <c:ser>
          <c:idx val="23"/>
          <c:order val="14"/>
          <c:tx>
            <c:strRef>
              <c:f>'Data Gráfico Energìa'!$B$25</c:f>
              <c:strCache>
                <c:ptCount val="1"/>
              </c:strCache>
            </c:strRef>
          </c:tx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Energìa'!$AB$25:$BK$25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05-41B6-9C78-B6F5DE761414}"/>
            </c:ext>
          </c:extLst>
        </c:ser>
        <c:ser>
          <c:idx val="25"/>
          <c:order val="15"/>
          <c:tx>
            <c:strRef>
              <c:f>'Data Gráfico Energìa'!$B$27</c:f>
              <c:strCache>
                <c:ptCount val="1"/>
              </c:strCache>
            </c:strRef>
          </c:tx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Energìa'!$Z$27:$BK$27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A05-41B6-9C78-B6F5DE761414}"/>
            </c:ext>
          </c:extLst>
        </c:ser>
        <c:ser>
          <c:idx val="22"/>
          <c:order val="16"/>
          <c:tx>
            <c:strRef>
              <c:f>'Data Gráfico Energìa'!$B$24</c:f>
              <c:strCache>
                <c:ptCount val="1"/>
              </c:strCache>
            </c:strRef>
          </c:tx>
          <c:spPr>
            <a:solidFill>
              <a:srgbClr val="808000">
                <a:alpha val="60000"/>
              </a:srgbClr>
            </a:solidFill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Energìa'!$AB$24:$BK$24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05-41B6-9C78-B6F5DE761414}"/>
            </c:ext>
          </c:extLst>
        </c:ser>
        <c:ser>
          <c:idx val="20"/>
          <c:order val="17"/>
          <c:tx>
            <c:strRef>
              <c:f>'Data Gráfico Energìa'!$B$22</c:f>
              <c:strCache>
                <c:ptCount val="1"/>
              </c:strCache>
            </c:strRef>
          </c:tx>
          <c:spPr>
            <a:solidFill>
              <a:srgbClr val="CC9900">
                <a:alpha val="47843"/>
              </a:srgbClr>
            </a:solidFill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Energìa'!$AB$22:$BK$22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05-41B6-9C78-B6F5DE761414}"/>
            </c:ext>
          </c:extLst>
        </c:ser>
        <c:ser>
          <c:idx val="19"/>
          <c:order val="18"/>
          <c:tx>
            <c:strRef>
              <c:f>'Data Gráfico Energìa'!$B$21</c:f>
              <c:strCache>
                <c:ptCount val="1"/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Energìa'!$AB$21:$BK$21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A05-41B6-9C78-B6F5DE761414}"/>
            </c:ext>
          </c:extLst>
        </c:ser>
        <c:ser>
          <c:idx val="14"/>
          <c:order val="19"/>
          <c:tx>
            <c:strRef>
              <c:f>'Data Gráfico Energìa'!$B$30</c:f>
              <c:strCache>
                <c:ptCount val="1"/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Energìa'!$AB$30:$BK$30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4AF-46B5-A169-03AA4FE80B07}"/>
            </c:ext>
          </c:extLst>
        </c:ser>
        <c:ser>
          <c:idx val="13"/>
          <c:order val="20"/>
          <c:tx>
            <c:strRef>
              <c:f>'Data Gráfico Energìa'!$B$18</c:f>
              <c:strCache>
                <c:ptCount val="1"/>
              </c:strCache>
            </c:strRef>
          </c:tx>
          <c:spPr>
            <a:solidFill>
              <a:srgbClr val="984807">
                <a:alpha val="61176"/>
              </a:srgbClr>
            </a:solidFill>
            <a:ln>
              <a:noFill/>
            </a:ln>
            <a:effectLst/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Energìa'!$AB$18:$BK$18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4AF-46B5-A169-03AA4FE80B07}"/>
            </c:ext>
          </c:extLst>
        </c:ser>
        <c:ser>
          <c:idx val="11"/>
          <c:order val="21"/>
          <c:tx>
            <c:strRef>
              <c:f>'Data Gráfico Energìa'!$B$16</c:f>
              <c:strCache>
                <c:ptCount val="1"/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Energìa'!$AB$16:$BK$16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4AF-46B5-A169-03AA4FE80B07}"/>
            </c:ext>
          </c:extLst>
        </c:ser>
        <c:ser>
          <c:idx val="12"/>
          <c:order val="22"/>
          <c:tx>
            <c:strRef>
              <c:f>'Data Gráfico Energìa'!$B$17</c:f>
              <c:strCache>
                <c:ptCount val="1"/>
              </c:strCache>
            </c:strRef>
          </c:tx>
          <c:spPr>
            <a:solidFill>
              <a:srgbClr val="4A452A">
                <a:alpha val="58039"/>
              </a:srgbClr>
            </a:solidFill>
            <a:ln>
              <a:noFill/>
            </a:ln>
            <a:effectLst/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Energìa'!$AB$17:$BK$17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4AF-46B5-A169-03AA4FE80B07}"/>
            </c:ext>
          </c:extLst>
        </c:ser>
        <c:ser>
          <c:idx val="3"/>
          <c:order val="23"/>
          <c:tx>
            <c:strRef>
              <c:f>'Data Gráfico Energìa'!$B$20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Energìa'!$AB$20:$BK$20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AE-9647-90C2-B66EF25F409A}"/>
            </c:ext>
          </c:extLst>
        </c:ser>
        <c:ser>
          <c:idx val="21"/>
          <c:order val="24"/>
          <c:tx>
            <c:strRef>
              <c:f>'Data Gráfico Energìa'!$B$23</c:f>
              <c:strCache>
                <c:ptCount val="1"/>
              </c:strCache>
            </c:strRef>
          </c:tx>
          <c:spPr>
            <a:solidFill>
              <a:srgbClr val="CCCC00">
                <a:alpha val="60000"/>
              </a:srgbClr>
            </a:solidFill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Energìa'!$AB$23:$BK$23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05-41B6-9C78-B6F5DE761414}"/>
            </c:ext>
          </c:extLst>
        </c:ser>
        <c:ser>
          <c:idx val="2"/>
          <c:order val="25"/>
          <c:tx>
            <c:strRef>
              <c:f>'Data Gráfico Energìa'!$B$19</c:f>
              <c:strCache>
                <c:ptCount val="1"/>
              </c:strCache>
            </c:strRef>
          </c:tx>
          <c:spPr>
            <a:solidFill>
              <a:schemeClr val="accent6"/>
            </a:solidFill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Energìa'!$AB$19:$BK$19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E9-E743-837F-0FE1E0C4B9D6}"/>
            </c:ext>
          </c:extLst>
        </c:ser>
        <c:ser>
          <c:idx val="10"/>
          <c:order val="26"/>
          <c:tx>
            <c:strRef>
              <c:f>'Data Gráfico Energìa'!#REF!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Energìa'!$AB$15:$BK$15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4AF-46B5-A169-03AA4FE80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509120"/>
        <c:axId val="514511080"/>
      </c:areaChart>
      <c:lineChart>
        <c:grouping val="standard"/>
        <c:varyColors val="0"/>
        <c:ser>
          <c:idx val="1"/>
          <c:order val="0"/>
          <c:tx>
            <c:strRef>
              <c:f>'Data Gráfico Energìa'!$B$3</c:f>
              <c:strCache>
                <c:ptCount val="1"/>
                <c:pt idx="0">
                  <c:v>Escenario Ref Nacional (INGEI Nacional+proy)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Energìa'!$AB$3:$BK$3</c:f>
              <c:numCache>
                <c:formatCode>0</c:formatCode>
                <c:ptCount val="36"/>
                <c:pt idx="0">
                  <c:v>108.24175123606945</c:v>
                </c:pt>
                <c:pt idx="1">
                  <c:v>111.67714841240065</c:v>
                </c:pt>
                <c:pt idx="2">
                  <c:v>108.22328726860306</c:v>
                </c:pt>
                <c:pt idx="3">
                  <c:v>108.6890840561685</c:v>
                </c:pt>
                <c:pt idx="4">
                  <c:v>107.22438392416527</c:v>
                </c:pt>
                <c:pt idx="5">
                  <c:v>105.21807808183324</c:v>
                </c:pt>
                <c:pt idx="6">
                  <c:v>98.636976414544179</c:v>
                </c:pt>
                <c:pt idx="7">
                  <c:v>99.923606264434824</c:v>
                </c:pt>
                <c:pt idx="8">
                  <c:v>101.12516441502569</c:v>
                </c:pt>
                <c:pt idx="9">
                  <c:v>100.97502231787377</c:v>
                </c:pt>
                <c:pt idx="10">
                  <c:v>102.03325779760699</c:v>
                </c:pt>
                <c:pt idx="11">
                  <c:v>102.21031245955191</c:v>
                </c:pt>
                <c:pt idx="12">
                  <c:v>104.43714303093117</c:v>
                </c:pt>
                <c:pt idx="13">
                  <c:v>107.75363051968185</c:v>
                </c:pt>
                <c:pt idx="14">
                  <c:v>109.86346806770081</c:v>
                </c:pt>
                <c:pt idx="15">
                  <c:v>108.26532976185005</c:v>
                </c:pt>
                <c:pt idx="16">
                  <c:v>107.43909195412485</c:v>
                </c:pt>
                <c:pt idx="17">
                  <c:v>107.80553359940421</c:v>
                </c:pt>
                <c:pt idx="18">
                  <c:v>109.64135574788367</c:v>
                </c:pt>
                <c:pt idx="19">
                  <c:v>111.58606377469525</c:v>
                </c:pt>
                <c:pt idx="20">
                  <c:v>113.13166366488257</c:v>
                </c:pt>
                <c:pt idx="21">
                  <c:v>114.33289055717088</c:v>
                </c:pt>
                <c:pt idx="22">
                  <c:v>115.31126220806884</c:v>
                </c:pt>
                <c:pt idx="23">
                  <c:v>116.20403291908899</c:v>
                </c:pt>
                <c:pt idx="24">
                  <c:v>116.34710587106767</c:v>
                </c:pt>
                <c:pt idx="25">
                  <c:v>118.21432120586077</c:v>
                </c:pt>
                <c:pt idx="26">
                  <c:v>119.17380804798451</c:v>
                </c:pt>
                <c:pt idx="27">
                  <c:v>121.09389525500816</c:v>
                </c:pt>
                <c:pt idx="28">
                  <c:v>122.48519703139524</c:v>
                </c:pt>
                <c:pt idx="29">
                  <c:v>123.12722727668438</c:v>
                </c:pt>
                <c:pt idx="30">
                  <c:v>124.73880018395802</c:v>
                </c:pt>
                <c:pt idx="31">
                  <c:v>126.51507777052782</c:v>
                </c:pt>
                <c:pt idx="32">
                  <c:v>127.13371881403312</c:v>
                </c:pt>
                <c:pt idx="33">
                  <c:v>128.23584829178876</c:v>
                </c:pt>
                <c:pt idx="34">
                  <c:v>129.22718172429373</c:v>
                </c:pt>
                <c:pt idx="35">
                  <c:v>129.80510993615459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4AF-46B5-A169-03AA4FE80B07}"/>
            </c:ext>
          </c:extLst>
        </c:ser>
        <c:ser>
          <c:idx val="0"/>
          <c:order val="27"/>
          <c:tx>
            <c:strRef>
              <c:f>'Data Gráfico Energìa'!$B$34</c:f>
              <c:strCache>
                <c:ptCount val="1"/>
                <c:pt idx="0">
                  <c:v>Emisiones totales con medidas</c:v>
                </c:pt>
              </c:strCache>
            </c:strRef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'Data Gráfico Energìa'!$AB$2:$BK$2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'Data Gráfico Energìa'!$AB$34:$BK$34</c:f>
              <c:numCache>
                <c:formatCode>0</c:formatCode>
                <c:ptCount val="36"/>
                <c:pt idx="0">
                  <c:v>63.269382353666415</c:v>
                </c:pt>
                <c:pt idx="1">
                  <c:v>46.184817708919802</c:v>
                </c:pt>
                <c:pt idx="2">
                  <c:v>59.946006412720216</c:v>
                </c:pt>
                <c:pt idx="3">
                  <c:v>49.881917491279786</c:v>
                </c:pt>
                <c:pt idx="4">
                  <c:v>47.724893715713456</c:v>
                </c:pt>
                <c:pt idx="5">
                  <c:v>41.752290557855602</c:v>
                </c:pt>
                <c:pt idx="6">
                  <c:v>34.796463956973881</c:v>
                </c:pt>
                <c:pt idx="7">
                  <c:v>38.451163234764394</c:v>
                </c:pt>
                <c:pt idx="8">
                  <c:v>42.300931160259616</c:v>
                </c:pt>
                <c:pt idx="9">
                  <c:v>41.051307450224776</c:v>
                </c:pt>
                <c:pt idx="10">
                  <c:v>41.819471144138802</c:v>
                </c:pt>
                <c:pt idx="11">
                  <c:v>40.668881856436116</c:v>
                </c:pt>
                <c:pt idx="12">
                  <c:v>39.79418090310314</c:v>
                </c:pt>
                <c:pt idx="13">
                  <c:v>40.846715603144915</c:v>
                </c:pt>
                <c:pt idx="14">
                  <c:v>38.368823612258936</c:v>
                </c:pt>
                <c:pt idx="15">
                  <c:v>34.291933685903373</c:v>
                </c:pt>
                <c:pt idx="16">
                  <c:v>32.631121304977441</c:v>
                </c:pt>
                <c:pt idx="17">
                  <c:v>32.005184134787513</c:v>
                </c:pt>
                <c:pt idx="18">
                  <c:v>30.072963563900828</c:v>
                </c:pt>
                <c:pt idx="19">
                  <c:v>29.465830611407853</c:v>
                </c:pt>
                <c:pt idx="20">
                  <c:v>26.516280935050929</c:v>
                </c:pt>
                <c:pt idx="21">
                  <c:v>24.171109114204953</c:v>
                </c:pt>
                <c:pt idx="22">
                  <c:v>21.245489316604264</c:v>
                </c:pt>
                <c:pt idx="23">
                  <c:v>20.388914148943627</c:v>
                </c:pt>
                <c:pt idx="24">
                  <c:v>17.513909917904925</c:v>
                </c:pt>
                <c:pt idx="25">
                  <c:v>13.821279738657353</c:v>
                </c:pt>
                <c:pt idx="26">
                  <c:v>11.234651920837052</c:v>
                </c:pt>
                <c:pt idx="27">
                  <c:v>10.334853277821409</c:v>
                </c:pt>
                <c:pt idx="28">
                  <c:v>9.4343833440868252</c:v>
                </c:pt>
                <c:pt idx="29">
                  <c:v>7.4855157494996547</c:v>
                </c:pt>
                <c:pt idx="30">
                  <c:v>6.5439958452015503</c:v>
                </c:pt>
                <c:pt idx="31">
                  <c:v>3.8678944686549244</c:v>
                </c:pt>
                <c:pt idx="32">
                  <c:v>1.9183096914701281</c:v>
                </c:pt>
                <c:pt idx="33">
                  <c:v>1.4198434138319129</c:v>
                </c:pt>
                <c:pt idx="34">
                  <c:v>1.0314027308147615</c:v>
                </c:pt>
                <c:pt idx="35">
                  <c:v>-1.8771285522490189E-2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1E9-E743-837F-0FE1E0C4B9D6}"/>
            </c:ext>
          </c:extLst>
        </c:ser>
        <c:ser>
          <c:idx val="28"/>
          <c:order val="28"/>
          <c:tx>
            <c:strRef>
              <c:f>'Data Gráfico Energìa'!$B$35</c:f>
              <c:strCache>
                <c:ptCount val="1"/>
              </c:strCache>
            </c:strRef>
          </c:tx>
          <c:spPr>
            <a:ln w="127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dPt>
            <c:idx val="13"/>
            <c:marker>
              <c:symbol val="diamond"/>
              <c:size val="4"/>
              <c:spPr>
                <a:ln w="47625">
                  <a:solidFill>
                    <a:srgbClr val="FF000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DA-4CF6-BFA3-7D89D2084556}"/>
              </c:ext>
            </c:extLst>
          </c:dPt>
          <c:dLbls>
            <c:dLbl>
              <c:idx val="35"/>
              <c:layout>
                <c:manualLayout>
                  <c:x val="-7.38530877161856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11-47BF-87CC-F0426C1845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'Data Gráfico Energìa'!$AB$35:$BK$35</c:f>
              <c:numCache>
                <c:formatCode>0</c:formatCode>
                <c:ptCount val="36"/>
                <c:pt idx="0">
                  <c:v>108.07852262245352</c:v>
                </c:pt>
                <c:pt idx="1">
                  <c:v>111.20313112552829</c:v>
                </c:pt>
                <c:pt idx="2">
                  <c:v>107.94557564191591</c:v>
                </c:pt>
                <c:pt idx="3">
                  <c:v>108.34559119515279</c:v>
                </c:pt>
                <c:pt idx="4">
                  <c:v>106.27967725392091</c:v>
                </c:pt>
                <c:pt idx="5">
                  <c:v>103.19910434277811</c:v>
                </c:pt>
                <c:pt idx="6">
                  <c:v>95.990982256850032</c:v>
                </c:pt>
                <c:pt idx="7">
                  <c:v>96.793683535915534</c:v>
                </c:pt>
                <c:pt idx="8">
                  <c:v>97.319756906510548</c:v>
                </c:pt>
                <c:pt idx="9">
                  <c:v>95.352964527246584</c:v>
                </c:pt>
                <c:pt idx="10">
                  <c:v>96.365361330123278</c:v>
                </c:pt>
                <c:pt idx="11">
                  <c:v>95.984548074867234</c:v>
                </c:pt>
                <c:pt idx="12">
                  <c:v>97.494543665474311</c:v>
                </c:pt>
                <c:pt idx="13">
                  <c:v>99.983154180883943</c:v>
                </c:pt>
                <c:pt idx="14">
                  <c:v>98.529326680998651</c:v>
                </c:pt>
                <c:pt idx="15">
                  <c:v>95.763147750222387</c:v>
                </c:pt>
                <c:pt idx="16">
                  <c:v>93.390478876935987</c:v>
                </c:pt>
                <c:pt idx="17">
                  <c:v>92.428436188707366</c:v>
                </c:pt>
                <c:pt idx="18">
                  <c:v>89.647175063027092</c:v>
                </c:pt>
                <c:pt idx="19">
                  <c:v>89.356258513617973</c:v>
                </c:pt>
                <c:pt idx="20">
                  <c:v>86.696373721127301</c:v>
                </c:pt>
                <c:pt idx="21">
                  <c:v>85.535518611564299</c:v>
                </c:pt>
                <c:pt idx="22">
                  <c:v>83.809759692264521</c:v>
                </c:pt>
                <c:pt idx="23">
                  <c:v>83.344913306612426</c:v>
                </c:pt>
                <c:pt idx="24">
                  <c:v>81.013694581071064</c:v>
                </c:pt>
                <c:pt idx="25">
                  <c:v>77.472209886343649</c:v>
                </c:pt>
                <c:pt idx="26">
                  <c:v>74.826294900854606</c:v>
                </c:pt>
                <c:pt idx="27">
                  <c:v>74.523332665731132</c:v>
                </c:pt>
                <c:pt idx="28">
                  <c:v>72.514179039471216</c:v>
                </c:pt>
                <c:pt idx="29">
                  <c:v>71.330259485664826</c:v>
                </c:pt>
                <c:pt idx="30">
                  <c:v>70.762583038739209</c:v>
                </c:pt>
                <c:pt idx="31">
                  <c:v>68.639358922674802</c:v>
                </c:pt>
                <c:pt idx="32">
                  <c:v>67.16477421208387</c:v>
                </c:pt>
                <c:pt idx="33">
                  <c:v>66.492151667933044</c:v>
                </c:pt>
                <c:pt idx="34">
                  <c:v>66.331402730814759</c:v>
                </c:pt>
                <c:pt idx="35">
                  <c:v>64.972278563335806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23E-4B13-BB42-DB9C76080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509120"/>
        <c:axId val="514511080"/>
      </c:lineChart>
      <c:catAx>
        <c:axId val="51450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  <a:tailEnd type="triangle"/>
          </a:ln>
          <a:effectLst/>
        </c:spPr>
        <c:txPr>
          <a:bodyPr rot="-60000000" vert="horz"/>
          <a:lstStyle/>
          <a:p>
            <a:pPr>
              <a:defRPr/>
            </a:pPr>
            <a:endParaRPr lang="es-CL"/>
          </a:p>
        </c:txPr>
        <c:crossAx val="514511080"/>
        <c:crossesAt val="0"/>
        <c:auto val="1"/>
        <c:lblAlgn val="ctr"/>
        <c:lblOffset val="100"/>
        <c:tickLblSkip val="5"/>
        <c:tickMarkSkip val="5"/>
        <c:noMultiLvlLbl val="1"/>
      </c:catAx>
      <c:valAx>
        <c:axId val="514511080"/>
        <c:scaling>
          <c:orientation val="minMax"/>
          <c:max val="140"/>
          <c:min val="0"/>
        </c:scaling>
        <c:delete val="0"/>
        <c:axPos val="l"/>
        <c:title>
          <c:tx>
            <c:rich>
              <a:bodyPr rot="0"/>
              <a:lstStyle/>
              <a:p>
                <a:pPr>
                  <a:defRPr b="0"/>
                </a:pPr>
                <a:r>
                  <a:rPr lang="es-CL" b="0" dirty="0"/>
                  <a:t>MtCO</a:t>
                </a:r>
                <a:r>
                  <a:rPr lang="es-CL" b="0" baseline="-25000" dirty="0"/>
                  <a:t>2</a:t>
                </a:r>
                <a:r>
                  <a:rPr lang="es-CL" b="0" dirty="0"/>
                  <a:t>e</a:t>
                </a:r>
              </a:p>
            </c:rich>
          </c:tx>
          <c:layout>
            <c:manualLayout>
              <c:xMode val="edge"/>
              <c:yMode val="edge"/>
              <c:x val="5.6093455441757188E-4"/>
              <c:y val="1.209589932740291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c:spPr>
        <c:txPr>
          <a:bodyPr rot="-60000000" vert="horz"/>
          <a:lstStyle/>
          <a:p>
            <a:pPr>
              <a:defRPr/>
            </a:pPr>
            <a:endParaRPr lang="es-CL"/>
          </a:p>
        </c:txPr>
        <c:crossAx val="514509120"/>
        <c:crosses val="autoZero"/>
        <c:crossBetween val="midCat"/>
        <c:majorUnit val="4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</a:defRPr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273244773100642E-4"/>
          <c:y val="7.4396123945966147E-2"/>
          <c:w val="0.99960726755226903"/>
          <c:h val="0.877900066521433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'Hoja1 (2)'!$B$28</c:f>
              <c:strCache>
                <c:ptCount val="1"/>
                <c:pt idx="0">
                  <c:v>Industria Sostenible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'Hoja1 (2)'!$C$28</c:f>
              <c:numCache>
                <c:formatCode>General</c:formatCode>
                <c:ptCount val="1"/>
                <c:pt idx="0">
                  <c:v>25.3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77-4410-9F06-C000A199D713}"/>
            </c:ext>
          </c:extLst>
        </c:ser>
        <c:ser>
          <c:idx val="1"/>
          <c:order val="1"/>
          <c:tx>
            <c:strRef>
              <c:f>'Hoja1 (2)'!$B$29</c:f>
              <c:strCache>
                <c:ptCount val="1"/>
                <c:pt idx="0">
                  <c:v>Hidrógeno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'Hoja1 (2)'!$C$29</c:f>
              <c:numCache>
                <c:formatCode>General</c:formatCode>
                <c:ptCount val="1"/>
                <c:pt idx="0">
                  <c:v>21.1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77-4410-9F06-C000A199D713}"/>
            </c:ext>
          </c:extLst>
        </c:ser>
        <c:ser>
          <c:idx val="2"/>
          <c:order val="2"/>
          <c:tx>
            <c:strRef>
              <c:f>'Hoja1 (2)'!$B$30</c:f>
              <c:strCache>
                <c:ptCount val="1"/>
                <c:pt idx="0">
                  <c:v>Electromovilidad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val>
            <c:numRef>
              <c:f>'Hoja1 (2)'!$C$30</c:f>
              <c:numCache>
                <c:formatCode>General</c:formatCode>
                <c:ptCount val="1"/>
                <c:pt idx="0">
                  <c:v>17.399999999999999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77-4410-9F06-C000A199D713}"/>
            </c:ext>
          </c:extLst>
        </c:ser>
        <c:ser>
          <c:idx val="3"/>
          <c:order val="3"/>
          <c:tx>
            <c:strRef>
              <c:f>'Hoja1 (2)'!$B$31</c:f>
              <c:strCache>
                <c:ptCount val="1"/>
                <c:pt idx="0">
                  <c:v>Edificación Sostenible</c:v>
                </c:pt>
              </c:strCache>
            </c:strRef>
          </c:tx>
          <c:spPr>
            <a:solidFill>
              <a:srgbClr val="642B6F">
                <a:alpha val="50196"/>
              </a:srgbClr>
            </a:solidFill>
            <a:ln>
              <a:noFill/>
            </a:ln>
            <a:effectLst/>
          </c:spPr>
          <c:invertIfNegative val="0"/>
          <c:val>
            <c:numRef>
              <c:f>'Hoja1 (2)'!$C$31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77-4410-9F06-C000A199D713}"/>
            </c:ext>
          </c:extLst>
        </c:ser>
        <c:ser>
          <c:idx val="4"/>
          <c:order val="4"/>
          <c:tx>
            <c:strRef>
              <c:f>'Hoja1 (2)'!$B$32</c:f>
              <c:strCache>
                <c:ptCount val="1"/>
                <c:pt idx="0">
                  <c:v>Retiro Centrales</c:v>
                </c:pt>
              </c:strCache>
            </c:strRef>
          </c:tx>
          <c:spPr>
            <a:solidFill>
              <a:srgbClr val="DA4A4A">
                <a:alpha val="80000"/>
              </a:srgbClr>
            </a:solidFill>
            <a:ln>
              <a:noFill/>
            </a:ln>
            <a:effectLst/>
          </c:spPr>
          <c:invertIfNegative val="0"/>
          <c:val>
            <c:numRef>
              <c:f>'Hoja1 (2)'!$C$32</c:f>
              <c:numCache>
                <c:formatCode>General</c:formatCode>
                <c:ptCount val="1"/>
                <c:pt idx="0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77-4410-9F06-C000A199D713}"/>
            </c:ext>
          </c:extLst>
        </c:ser>
        <c:ser>
          <c:idx val="5"/>
          <c:order val="5"/>
          <c:tx>
            <c:strRef>
              <c:f>'Hoja1 (2)'!$B$33</c:f>
              <c:strCache>
                <c:ptCount val="1"/>
                <c:pt idx="0">
                  <c:v>Eficiencia Energética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'Hoja1 (2)'!$C$33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777-4410-9F06-C000A199D713}"/>
            </c:ext>
          </c:extLst>
        </c:ser>
        <c:ser>
          <c:idx val="6"/>
          <c:order val="6"/>
          <c:tx>
            <c:strRef>
              <c:f>'Hoja1 (2)'!$B$34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'Hoja1 (2)'!$C$34</c:f>
              <c:numCache>
                <c:formatCode>0%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777-4410-9F06-C000A199D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17292440"/>
        <c:axId val="517284600"/>
      </c:barChart>
      <c:catAx>
        <c:axId val="517292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17284600"/>
        <c:crosses val="autoZero"/>
        <c:auto val="1"/>
        <c:lblAlgn val="ctr"/>
        <c:lblOffset val="100"/>
        <c:noMultiLvlLbl val="0"/>
      </c:catAx>
      <c:valAx>
        <c:axId val="5172846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517292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118332546104596"/>
          <c:y val="1.9630334248244615E-2"/>
          <c:w val="0.73773606201390596"/>
          <c:h val="0.93234068761252842"/>
        </c:manualLayout>
      </c:layout>
      <c:barChart>
        <c:barDir val="bar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'Hoja1 (2)'!$C$38:$C$60</c:f>
              <c:strCache>
                <c:ptCount val="23"/>
                <c:pt idx="0">
                  <c:v>Sistemas solares térmicos</c:v>
                </c:pt>
                <c:pt idx="1">
                  <c:v>Electrificación motriz - cobre</c:v>
                </c:pt>
                <c:pt idx="2">
                  <c:v>Electrificación térmica</c:v>
                </c:pt>
                <c:pt idx="3">
                  <c:v>Electrificación motriz - industria</c:v>
                </c:pt>
                <c:pt idx="4">
                  <c:v>Electrificación motriz - comercial</c:v>
                </c:pt>
                <c:pt idx="5">
                  <c:v>Electrificación motriz - resto minería</c:v>
                </c:pt>
                <c:pt idx="6">
                  <c:v>Generación biogás</c:v>
                </c:pt>
                <c:pt idx="7">
                  <c:v>Usos motrices</c:v>
                </c:pt>
                <c:pt idx="8">
                  <c:v>Transporte de carga</c:v>
                </c:pt>
                <c:pt idx="9">
                  <c:v>Transporte público - regiones</c:v>
                </c:pt>
                <c:pt idx="10">
                  <c:v>Vehículos comerciales 60%</c:v>
                </c:pt>
                <c:pt idx="11">
                  <c:v>Transporte público - RM</c:v>
                </c:pt>
                <c:pt idx="12">
                  <c:v>Vehículos particulares 60%</c:v>
                </c:pt>
                <c:pt idx="13">
                  <c:v>Taxis 100%</c:v>
                </c:pt>
                <c:pt idx="14">
                  <c:v>Calefacción eléctrica - residencial</c:v>
                </c:pt>
                <c:pt idx="15">
                  <c:v>Sistemas solares térmicos</c:v>
                </c:pt>
                <c:pt idx="16">
                  <c:v>Calificación energética viviendas existentes</c:v>
                </c:pt>
                <c:pt idx="17">
                  <c:v>Reacond. térmico viviendas vulnerables</c:v>
                </c:pt>
                <c:pt idx="18">
                  <c:v>Calefacción eléctrica - público, comercial</c:v>
                </c:pt>
                <c:pt idx="19">
                  <c:v>Generación distribuida FV</c:v>
                </c:pt>
                <c:pt idx="20">
                  <c:v>Retiro de centrales</c:v>
                </c:pt>
                <c:pt idx="21">
                  <c:v>Sistemas de gestión energía 2,5%</c:v>
                </c:pt>
                <c:pt idx="22">
                  <c:v>Estándares mínimos motores (100HP)</c:v>
                </c:pt>
              </c:strCache>
            </c:strRef>
          </c:cat>
          <c:val>
            <c:numRef>
              <c:f>'Hoja1 (2)'!$D$38:$D$60</c:f>
              <c:numCache>
                <c:formatCode>0%</c:formatCode>
                <c:ptCount val="23"/>
                <c:pt idx="0" formatCode="General">
                  <c:v>0</c:v>
                </c:pt>
                <c:pt idx="1">
                  <c:v>6.8807316356078341E-2</c:v>
                </c:pt>
                <c:pt idx="2">
                  <c:v>0.11861957842508725</c:v>
                </c:pt>
                <c:pt idx="3">
                  <c:v>0.15454047902475454</c:v>
                </c:pt>
                <c:pt idx="4">
                  <c:v>0.18729101242434709</c:v>
                </c:pt>
                <c:pt idx="5">
                  <c:v>0.21184354845854678</c:v>
                </c:pt>
                <c:pt idx="6">
                  <c:v>0.23584354845854677</c:v>
                </c:pt>
                <c:pt idx="7">
                  <c:v>0.252168100865372</c:v>
                </c:pt>
                <c:pt idx="8">
                  <c:v>0.37142372871529694</c:v>
                </c:pt>
                <c:pt idx="9">
                  <c:v>0.46084012854598205</c:v>
                </c:pt>
                <c:pt idx="10">
                  <c:v>0.51417237483136391</c:v>
                </c:pt>
                <c:pt idx="11">
                  <c:v>0.56510992021439033</c:v>
                </c:pt>
                <c:pt idx="12">
                  <c:v>0.58815746101138922</c:v>
                </c:pt>
                <c:pt idx="13">
                  <c:v>0.60670233748580826</c:v>
                </c:pt>
                <c:pt idx="14">
                  <c:v>0.63471350945014393</c:v>
                </c:pt>
                <c:pt idx="15">
                  <c:v>0.73249771420965348</c:v>
                </c:pt>
                <c:pt idx="16">
                  <c:v>0.77413994141531228</c:v>
                </c:pt>
                <c:pt idx="17">
                  <c:v>0.78413994141531229</c:v>
                </c:pt>
                <c:pt idx="18">
                  <c:v>0.79127844361269795</c:v>
                </c:pt>
                <c:pt idx="19">
                  <c:v>0.79771353113551124</c:v>
                </c:pt>
                <c:pt idx="20">
                  <c:v>0.80337354494065916</c:v>
                </c:pt>
                <c:pt idx="21">
                  <c:v>0.93268896832253345</c:v>
                </c:pt>
                <c:pt idx="22">
                  <c:v>0.96689533486870294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4E-4A64-8DB3-E96EF43D4F2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64E-4A64-8DB3-E96EF43D4F2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64E-4A64-8DB3-E96EF43D4F2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64E-4A64-8DB3-E96EF43D4F2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64E-4A64-8DB3-E96EF43D4F2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64E-4A64-8DB3-E96EF43D4F2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64E-4A64-8DB3-E96EF43D4F2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64E-4A64-8DB3-E96EF43D4F24}"/>
              </c:ext>
            </c:extLst>
          </c:dPt>
          <c:dPt>
            <c:idx val="14"/>
            <c:invertIfNegative val="0"/>
            <c:bubble3D val="0"/>
            <c:spPr>
              <a:solidFill>
                <a:srgbClr val="B499C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64E-4A64-8DB3-E96EF43D4F24}"/>
              </c:ext>
            </c:extLst>
          </c:dPt>
          <c:dPt>
            <c:idx val="15"/>
            <c:invertIfNegative val="0"/>
            <c:bubble3D val="0"/>
            <c:spPr>
              <a:solidFill>
                <a:srgbClr val="B499C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764E-4A64-8DB3-E96EF43D4F24}"/>
              </c:ext>
            </c:extLst>
          </c:dPt>
          <c:dPt>
            <c:idx val="16"/>
            <c:invertIfNegative val="0"/>
            <c:bubble3D val="0"/>
            <c:spPr>
              <a:solidFill>
                <a:srgbClr val="B499C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764E-4A64-8DB3-E96EF43D4F24}"/>
              </c:ext>
            </c:extLst>
          </c:dPt>
          <c:dPt>
            <c:idx val="17"/>
            <c:invertIfNegative val="0"/>
            <c:bubble3D val="0"/>
            <c:spPr>
              <a:solidFill>
                <a:srgbClr val="B499C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764E-4A64-8DB3-E96EF43D4F24}"/>
              </c:ext>
            </c:extLst>
          </c:dPt>
          <c:dPt>
            <c:idx val="18"/>
            <c:invertIfNegative val="0"/>
            <c:bubble3D val="0"/>
            <c:spPr>
              <a:solidFill>
                <a:srgbClr val="B499C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764E-4A64-8DB3-E96EF43D4F24}"/>
              </c:ext>
            </c:extLst>
          </c:dPt>
          <c:dPt>
            <c:idx val="19"/>
            <c:invertIfNegative val="0"/>
            <c:bubble3D val="0"/>
            <c:spPr>
              <a:solidFill>
                <a:srgbClr val="B499C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764E-4A64-8DB3-E96EF43D4F24}"/>
              </c:ext>
            </c:extLst>
          </c:dPt>
          <c:dPt>
            <c:idx val="20"/>
            <c:invertIfNegative val="0"/>
            <c:bubble3D val="0"/>
            <c:spPr>
              <a:solidFill>
                <a:srgbClr val="DA4A4A">
                  <a:alpha val="8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764E-4A64-8DB3-E96EF43D4F2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764E-4A64-8DB3-E96EF43D4F2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764E-4A64-8DB3-E96EF43D4F24}"/>
              </c:ext>
            </c:extLst>
          </c:dPt>
          <c:cat>
            <c:strRef>
              <c:f>'Hoja1 (2)'!$C$38:$C$60</c:f>
              <c:strCache>
                <c:ptCount val="23"/>
                <c:pt idx="0">
                  <c:v>Sistemas solares térmicos</c:v>
                </c:pt>
                <c:pt idx="1">
                  <c:v>Electrificación motriz - cobre</c:v>
                </c:pt>
                <c:pt idx="2">
                  <c:v>Electrificación térmica</c:v>
                </c:pt>
                <c:pt idx="3">
                  <c:v>Electrificación motriz - industria</c:v>
                </c:pt>
                <c:pt idx="4">
                  <c:v>Electrificación motriz - comercial</c:v>
                </c:pt>
                <c:pt idx="5">
                  <c:v>Electrificación motriz - resto minería</c:v>
                </c:pt>
                <c:pt idx="6">
                  <c:v>Generación biogás</c:v>
                </c:pt>
                <c:pt idx="7">
                  <c:v>Usos motrices</c:v>
                </c:pt>
                <c:pt idx="8">
                  <c:v>Transporte de carga</c:v>
                </c:pt>
                <c:pt idx="9">
                  <c:v>Transporte público - regiones</c:v>
                </c:pt>
                <c:pt idx="10">
                  <c:v>Vehículos comerciales 60%</c:v>
                </c:pt>
                <c:pt idx="11">
                  <c:v>Transporte público - RM</c:v>
                </c:pt>
                <c:pt idx="12">
                  <c:v>Vehículos particulares 60%</c:v>
                </c:pt>
                <c:pt idx="13">
                  <c:v>Taxis 100%</c:v>
                </c:pt>
                <c:pt idx="14">
                  <c:v>Calefacción eléctrica - residencial</c:v>
                </c:pt>
                <c:pt idx="15">
                  <c:v>Sistemas solares térmicos</c:v>
                </c:pt>
                <c:pt idx="16">
                  <c:v>Calificación energética viviendas existentes</c:v>
                </c:pt>
                <c:pt idx="17">
                  <c:v>Reacond. térmico viviendas vulnerables</c:v>
                </c:pt>
                <c:pt idx="18">
                  <c:v>Calefacción eléctrica - público, comercial</c:v>
                </c:pt>
                <c:pt idx="19">
                  <c:v>Generación distribuida FV</c:v>
                </c:pt>
                <c:pt idx="20">
                  <c:v>Retiro de centrales</c:v>
                </c:pt>
                <c:pt idx="21">
                  <c:v>Sistemas de gestión energía 2,5%</c:v>
                </c:pt>
                <c:pt idx="22">
                  <c:v>Estándares mínimos motores (100HP)</c:v>
                </c:pt>
              </c:strCache>
            </c:strRef>
          </c:cat>
          <c:val>
            <c:numRef>
              <c:f>'Hoja1 (2)'!$E$38:$E$60</c:f>
              <c:numCache>
                <c:formatCode>0%</c:formatCode>
                <c:ptCount val="23"/>
                <c:pt idx="0">
                  <c:v>6.8807316356078341E-2</c:v>
                </c:pt>
                <c:pt idx="1">
                  <c:v>4.9812262069008899E-2</c:v>
                </c:pt>
                <c:pt idx="2">
                  <c:v>3.5920900599667308E-2</c:v>
                </c:pt>
                <c:pt idx="3">
                  <c:v>3.2750533399592552E-2</c:v>
                </c:pt>
                <c:pt idx="4">
                  <c:v>2.4552536034199678E-2</c:v>
                </c:pt>
                <c:pt idx="5">
                  <c:v>2.4E-2</c:v>
                </c:pt>
                <c:pt idx="6">
                  <c:v>1.6324552406825212E-2</c:v>
                </c:pt>
                <c:pt idx="7">
                  <c:v>0.11925562784992491</c:v>
                </c:pt>
                <c:pt idx="8">
                  <c:v>8.9416399830685098E-2</c:v>
                </c:pt>
                <c:pt idx="9">
                  <c:v>5.3332246285381836E-2</c:v>
                </c:pt>
                <c:pt idx="10">
                  <c:v>5.0937545383026375E-2</c:v>
                </c:pt>
                <c:pt idx="11">
                  <c:v>2.3047540796998865E-2</c:v>
                </c:pt>
                <c:pt idx="12">
                  <c:v>1.8544876474419009E-2</c:v>
                </c:pt>
                <c:pt idx="13">
                  <c:v>2.8011171964335658E-2</c:v>
                </c:pt>
                <c:pt idx="14">
                  <c:v>9.778420475950951E-2</c:v>
                </c:pt>
                <c:pt idx="15">
                  <c:v>4.1642227205658806E-2</c:v>
                </c:pt>
                <c:pt idx="16">
                  <c:v>0.01</c:v>
                </c:pt>
                <c:pt idx="17">
                  <c:v>7.1385021973856943E-3</c:v>
                </c:pt>
                <c:pt idx="18">
                  <c:v>6.4350875228132978E-3</c:v>
                </c:pt>
                <c:pt idx="19">
                  <c:v>5.6600138051478592E-3</c:v>
                </c:pt>
                <c:pt idx="20">
                  <c:v>0.12931542338187429</c:v>
                </c:pt>
                <c:pt idx="21">
                  <c:v>3.4206366546169528E-2</c:v>
                </c:pt>
                <c:pt idx="22">
                  <c:v>2.3913001123431563E-2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764E-4A64-8DB3-E96EF43D4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17286952"/>
        <c:axId val="451663008"/>
      </c:barChart>
      <c:catAx>
        <c:axId val="517286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51663008"/>
        <c:crosses val="autoZero"/>
        <c:auto val="1"/>
        <c:lblAlgn val="ctr"/>
        <c:lblOffset val="100"/>
        <c:noMultiLvlLbl val="0"/>
      </c:catAx>
      <c:valAx>
        <c:axId val="4516630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1728695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CL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 lang="es-CL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+mn-cs"/>
              </a:defRPr>
            </a:pPr>
            <a:r>
              <a:rPr lang="es-CL" sz="14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+mn-cs"/>
              </a:rPr>
              <a:t>Revenue</a:t>
            </a:r>
            <a:r>
              <a:rPr lang="es-CL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+mn-cs"/>
              </a:rPr>
              <a:t> </a:t>
            </a:r>
            <a:r>
              <a:rPr lang="es-CL" sz="14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+mn-cs"/>
              </a:rPr>
              <a:t>by</a:t>
            </a:r>
            <a:r>
              <a:rPr lang="es-CL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+mn-cs"/>
              </a:rPr>
              <a:t> </a:t>
            </a:r>
            <a:r>
              <a:rPr lang="es-CL" sz="14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+mn-cs"/>
              </a:rPr>
              <a:t>pollutants</a:t>
            </a:r>
            <a:r>
              <a:rPr lang="es-CL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+mn-cs"/>
              </a:rPr>
              <a:t> (2017)</a:t>
            </a:r>
          </a:p>
        </c:rich>
      </c:tx>
      <c:layout>
        <c:manualLayout>
          <c:xMode val="edge"/>
          <c:yMode val="edge"/>
          <c:x val="0.19179725241545895"/>
          <c:y val="2.242582742316784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759661835748792"/>
          <c:y val="0.31150088652482272"/>
          <c:w val="0.78985280797101454"/>
          <c:h val="0.6184379432624114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95-42BB-9E49-F4F5E9ADBF8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95-42BB-9E49-F4F5E9ADBF8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95-42BB-9E49-F4F5E9ADBF8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95-42BB-9E49-F4F5E9ADBF86}"/>
              </c:ext>
            </c:extLst>
          </c:dPt>
          <c:dLbls>
            <c:dLbl>
              <c:idx val="0"/>
              <c:layout>
                <c:manualLayout>
                  <c:x val="-5.0385004236053584E-2"/>
                  <c:y val="-0.132432779630908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A95-42BB-9E49-F4F5E9ADBF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910328586178519"/>
                  <c:y val="-9.2719919690487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A95-42BB-9E49-F4F5E9ADBF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229521601187971E-3"/>
                  <c:y val="0.173632018915468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A95-42BB-9E49-F4F5E9ADBF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0284571256038639"/>
                  <c:y val="-0.102523640661938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A95-42BB-9E49-F4F5E9ADBF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Hoja1!$H$26:$H$29</c:f>
              <c:strCache>
                <c:ptCount val="4"/>
                <c:pt idx="0">
                  <c:v>CO2</c:v>
                </c:pt>
                <c:pt idx="1">
                  <c:v>PM</c:v>
                </c:pt>
                <c:pt idx="2">
                  <c:v>NOx</c:v>
                </c:pt>
                <c:pt idx="3">
                  <c:v>SO2</c:v>
                </c:pt>
              </c:strCache>
            </c:strRef>
          </c:cat>
          <c:val>
            <c:numRef>
              <c:f>Hoja1!$I$26:$I$29</c:f>
              <c:numCache>
                <c:formatCode>0%</c:formatCode>
                <c:ptCount val="4"/>
                <c:pt idx="0">
                  <c:v>0.88</c:v>
                </c:pt>
                <c:pt idx="1">
                  <c:v>0.08</c:v>
                </c:pt>
                <c:pt idx="2">
                  <c:v>0.03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95-42BB-9E49-F4F5E9ADB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C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s-CL" sz="1400" b="1" i="0" baseline="0" dirty="0" err="1">
                <a:effectLst/>
                <a:latin typeface="+mj-lt"/>
              </a:rPr>
              <a:t>Revenue</a:t>
            </a:r>
            <a:r>
              <a:rPr lang="es-CL" sz="1400" b="1" i="0" baseline="0" dirty="0">
                <a:effectLst/>
                <a:latin typeface="+mj-lt"/>
              </a:rPr>
              <a:t> </a:t>
            </a:r>
            <a:r>
              <a:rPr lang="es-CL" sz="1400" b="1" i="0" baseline="0" dirty="0" err="1">
                <a:effectLst/>
                <a:latin typeface="+mj-lt"/>
              </a:rPr>
              <a:t>by</a:t>
            </a:r>
            <a:r>
              <a:rPr lang="es-CL" sz="1400" b="1" i="0" baseline="0" dirty="0">
                <a:effectLst/>
                <a:latin typeface="+mj-lt"/>
              </a:rPr>
              <a:t> </a:t>
            </a:r>
            <a:r>
              <a:rPr lang="es-CL" sz="1400" b="1" i="0" baseline="0" dirty="0" err="1">
                <a:effectLst/>
                <a:latin typeface="+mj-lt"/>
              </a:rPr>
              <a:t>pollutants</a:t>
            </a:r>
            <a:r>
              <a:rPr lang="es-CL" sz="1400" b="1" i="0" baseline="0" dirty="0">
                <a:effectLst/>
                <a:latin typeface="+mj-lt"/>
              </a:rPr>
              <a:t> (2018)</a:t>
            </a:r>
            <a:endParaRPr lang="es-CL" sz="1400" b="1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0.22003776506353975"/>
          <c:y val="1.87647754137115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1319813440586114"/>
          <c:y val="0.29973729314420799"/>
          <c:w val="0.81323212296304692"/>
          <c:h val="0.636346926713947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F6-4202-864A-CCF96E32C63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F6-4202-864A-CCF96E32C63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4F6-4202-864A-CCF96E32C63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4F6-4202-864A-CCF96E32C63B}"/>
              </c:ext>
            </c:extLst>
          </c:dPt>
          <c:dLbls>
            <c:dLbl>
              <c:idx val="0"/>
              <c:layout>
                <c:manualLayout>
                  <c:x val="-7.0559489416341034E-2"/>
                  <c:y val="-0.14961140661938549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F6-4202-864A-CCF96E32C63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0.14988840423724012"/>
                  <c:y val="-9.357062647754137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E366E8-A107-E143-B843-DEE510722710}" type="CATEGORYNAME">
                      <a:rPr lang="en-US" sz="1400"/>
                      <a:pPr>
                        <a:defRPr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1400" baseline="0" dirty="0"/>
                      <a:t>
</a:t>
                    </a:r>
                    <a:fld id="{9F3F256F-2274-5D49-9A66-A8029DA00BD6}" type="PERCENTAGE">
                      <a:rPr lang="en-US" sz="1400" baseline="0"/>
                      <a:pPr>
                        <a:defRPr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[PORCENTAJE]</a:t>
                    </a:fld>
                    <a:endParaRPr lang="en-US" sz="1400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F6-4202-864A-CCF96E32C63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7718046035612367E-2"/>
                  <c:y val="0.19274497635933799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4F6-4202-864A-CCF96E32C63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0.18858166922683051"/>
                  <c:y val="-8.6863471891271762E-2"/>
                </c:manualLayout>
              </c:layout>
              <c:tx>
                <c:rich>
                  <a:bodyPr/>
                  <a:lstStyle/>
                  <a:p>
                    <a:fld id="{CD1EA570-A290-8541-B9C5-8531D9E6A3E6}" type="CATEGORYNAME">
                      <a:rPr lang="en-US" sz="1400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83B7D801-8BC3-074E-954B-EF91F64095F9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4F6-4202-864A-CCF96E32C63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CO2</c:v>
                </c:pt>
                <c:pt idx="1">
                  <c:v>PM</c:v>
                </c:pt>
                <c:pt idx="2">
                  <c:v>NOx</c:v>
                </c:pt>
                <c:pt idx="3">
                  <c:v>SO2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88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F6-4202-864A-CCF96E32C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0.24722</cdr:x>
      <cdr:y>0.4969</cdr:y>
    </cdr:from>
    <cdr:to>
      <cdr:x>0.3903</cdr:x>
      <cdr:y>0.7364</cdr:y>
    </cdr:to>
    <cdr:sp macro="" textlink="">
      <cdr:nvSpPr>
        <cdr:cNvPr id="2" name="1 Llamada rectangular"/>
        <cdr:cNvSpPr/>
      </cdr:nvSpPr>
      <cdr:spPr>
        <a:xfrm xmlns:a="http://schemas.openxmlformats.org/drawingml/2006/main">
          <a:off x="2852636" y="2418439"/>
          <a:ext cx="1650980" cy="1165634"/>
        </a:xfrm>
        <a:prstGeom xmlns:a="http://schemas.openxmlformats.org/drawingml/2006/main" prst="wedgeRectCallout">
          <a:avLst>
            <a:gd name="adj1" fmla="val -38953"/>
            <a:gd name="adj2" fmla="val 99489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l"/>
          <a:r>
            <a:rPr lang="es-CL" sz="1000" dirty="0">
              <a:solidFill>
                <a:schemeClr val="tx1"/>
              </a:solidFill>
            </a:rPr>
            <a:t>Use of solar resource for heat generation in industrial and mining processes</a:t>
          </a:r>
        </a:p>
        <a:p xmlns:a="http://schemas.openxmlformats.org/drawingml/2006/main">
          <a:pPr algn="l"/>
          <a:endParaRPr lang="es-CL" sz="1000" u="sng" dirty="0"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es-CL" sz="1000" u="sng" dirty="0">
              <a:solidFill>
                <a:schemeClr val="tx1"/>
              </a:solidFill>
            </a:rPr>
            <a:t>2050 Goal </a:t>
          </a:r>
        </a:p>
        <a:p xmlns:a="http://schemas.openxmlformats.org/drawingml/2006/main">
          <a:pPr algn="l"/>
          <a:r>
            <a:rPr lang="es-CL" sz="1000" dirty="0">
              <a:solidFill>
                <a:schemeClr val="tx1"/>
              </a:solidFill>
            </a:rPr>
            <a:t>10% ivarious industries</a:t>
          </a:r>
        </a:p>
        <a:p xmlns:a="http://schemas.openxmlformats.org/drawingml/2006/main">
          <a:pPr algn="l"/>
          <a:r>
            <a:rPr lang="es-CL" sz="1000" dirty="0">
              <a:solidFill>
                <a:schemeClr val="tx1"/>
              </a:solidFill>
            </a:rPr>
            <a:t>16%  copper mining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6028" cy="497020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37854" y="1"/>
            <a:ext cx="2936028" cy="497020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r">
              <a:defRPr sz="1200"/>
            </a:lvl1pPr>
          </a:lstStyle>
          <a:p>
            <a:fld id="{C945821C-AEFB-4C96-BC60-186AE24BAF55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0" tIns="46470" rIns="92940" bIns="4647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7545" y="4767262"/>
            <a:ext cx="5420360" cy="3900488"/>
          </a:xfrm>
          <a:prstGeom prst="rect">
            <a:avLst/>
          </a:prstGeom>
        </p:spPr>
        <p:txBody>
          <a:bodyPr vert="horz" lIns="92940" tIns="46470" rIns="92940" bIns="4647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36028" cy="497019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37854" y="9408981"/>
            <a:ext cx="2936028" cy="497019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r">
              <a:defRPr sz="1200"/>
            </a:lvl1pPr>
          </a:lstStyle>
          <a:p>
            <a:fld id="{CC0A6EE5-4DD7-4E9C-B239-34C3CF3E8A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907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Global País: 78% Energía, 11% Agricultura, 6% IPPU (procesos industriales y manufactura) y 5% Residuos.</a:t>
            </a:r>
            <a:endParaRPr lang="es-CL"/>
          </a:p>
          <a:p>
            <a:endParaRPr lang="es-ES">
              <a:highlight>
                <a:srgbClr val="FFFF00"/>
              </a:highlight>
            </a:endParaRPr>
          </a:p>
          <a:p>
            <a:r>
              <a:rPr lang="es-ES"/>
              <a:t>Sector eléctrico 32% : 25% carbón, GNL (4,5%) y otros (2,5%).</a:t>
            </a:r>
          </a:p>
          <a:p>
            <a:r>
              <a:rPr lang="es-ES"/>
              <a:t>Transporte 24%: 21% terrestre, 1% aviación y 2% otros (marítimo, ferroviario y otros).  </a:t>
            </a:r>
          </a:p>
          <a:p>
            <a:r>
              <a:rPr lang="es-ES"/>
              <a:t>Industria 14%: 7% minería, 1% pulpa papel e imprentas y 6% otros.</a:t>
            </a:r>
          </a:p>
          <a:p>
            <a:r>
              <a:rPr lang="es-ES"/>
              <a:t>Edificación 7%: 4% residencial, 3% Comercial, institucional y otros sectores.</a:t>
            </a:r>
          </a:p>
          <a:p>
            <a:endParaRPr lang="es-ES"/>
          </a:p>
          <a:p>
            <a:endParaRPr lang="es-ES"/>
          </a:p>
          <a:p>
            <a:r>
              <a:rPr lang="es-C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Gases de efecto invernadero regulados por Protocolo Kioto:</a:t>
            </a:r>
          </a:p>
          <a:p>
            <a:r>
              <a:rPr lang="es-C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Dióxido de carbono (CO2)</a:t>
            </a:r>
          </a:p>
          <a:p>
            <a:r>
              <a:rPr lang="es-C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Metano (CH4)</a:t>
            </a:r>
          </a:p>
          <a:p>
            <a:r>
              <a:rPr lang="es-C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Óxido nitroso (N2O)</a:t>
            </a:r>
          </a:p>
          <a:p>
            <a:r>
              <a:rPr lang="es-C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Hidrofluorocarbonos (HFC)</a:t>
            </a:r>
          </a:p>
          <a:p>
            <a:r>
              <a:rPr lang="es-C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Perfluorocarbonos (PFC)</a:t>
            </a:r>
          </a:p>
          <a:p>
            <a:r>
              <a:rPr lang="es-C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Hexafluoruro de azufre (SF6)</a:t>
            </a:r>
          </a:p>
          <a:p>
            <a:endParaRPr lang="es-ES"/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587FCF-1A50-45F5-87A4-C7902C0FC6FC}" type="slidenum">
              <a:rPr lang="es-ES_tradnl" altLang="es-CL" smtClean="0"/>
              <a:pPr>
                <a:defRPr/>
              </a:pPr>
              <a:t>3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29687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6438" y="1154113"/>
            <a:ext cx="5537200" cy="3116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CL" sz="1200" dirty="0"/>
              <a:t>Como leer el gráfico:</a:t>
            </a:r>
          </a:p>
          <a:p>
            <a:pPr algn="just"/>
            <a:r>
              <a:rPr lang="es-ES" altLang="es-CL" sz="1200" dirty="0"/>
              <a:t>Línea roja superior representa las emisiones absolutas en el escenario de referencia (sin medidas de mitigación adicionales)</a:t>
            </a:r>
          </a:p>
          <a:p>
            <a:pPr algn="just"/>
            <a:r>
              <a:rPr lang="es-ES" altLang="es-CL" sz="1200" dirty="0"/>
              <a:t>Línea verde (abajo) representa las emisiones netas: (emisiones absolutas menos captura y mitigación). En este escenario el </a:t>
            </a:r>
            <a:r>
              <a:rPr lang="es-ES" altLang="es-CL" sz="1200" dirty="0" err="1"/>
              <a:t>peak</a:t>
            </a:r>
            <a:r>
              <a:rPr lang="es-ES" altLang="es-CL" sz="1200" dirty="0"/>
              <a:t> de emisiones se estaría dando antes del año 2030 (2028).</a:t>
            </a:r>
          </a:p>
          <a:p>
            <a:pPr algn="just"/>
            <a:r>
              <a:rPr lang="es-ES" altLang="es-CL" sz="1200" dirty="0"/>
              <a:t>Sobre lo verde serían las emisiones totales de la economía en el escenario carbono neutral.</a:t>
            </a:r>
          </a:p>
          <a:p>
            <a:endParaRPr lang="es-CL" altLang="es-CL" dirty="0"/>
          </a:p>
          <a:p>
            <a:r>
              <a:rPr lang="es-CL" altLang="es-CL" dirty="0"/>
              <a:t>*MtCO2e = millones de toneladas de dióxido de carbono equivalente</a:t>
            </a:r>
          </a:p>
        </p:txBody>
      </p:sp>
      <p:sp>
        <p:nvSpPr>
          <p:cNvPr id="2867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1464" indent="-2890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6098" indent="-23121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8538" indent="-23121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0977" indent="-23121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3415" indent="-2312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5855" indent="-2312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8294" indent="-2312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0734" indent="-2312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C488D0F-1319-43E3-9C3D-0240D15D759E}" type="slidenum">
              <a:rPr lang="es-ES_tradnl" altLang="es-CL"/>
              <a:pPr/>
              <a:t>4</a:t>
            </a:fld>
            <a:endParaRPr lang="es-ES_tradnl" alt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0194DB1-40CD-4E6E-9C9C-72F1AD3D4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73" y="6564843"/>
            <a:ext cx="3762330" cy="169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8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6438" y="1154113"/>
            <a:ext cx="5537200" cy="3116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2867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1464" indent="-2890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6098" indent="-23121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8538" indent="-23121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0977" indent="-23121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3415" indent="-2312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5855" indent="-2312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8294" indent="-2312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0734" indent="-2312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C488D0F-1319-43E3-9C3D-0240D15D759E}" type="slidenum">
              <a:rPr lang="es-ES_tradnl" altLang="es-CL"/>
              <a:pPr/>
              <a:t>6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6827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528E19-48C8-40B0-A940-F4E7D5745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EE39EBF-F4B5-4BCC-AFB7-3B5278624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D2D1BAA-CAE5-4E88-B2B3-05426BE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4C3-AB2C-4B4F-9C44-0D5F30065EE6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B0FE684-1559-4DCD-92A3-16C1CAF5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9C0001F-E7E3-4F10-AE5F-FBE9D56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E3C9-B19F-4601-9F68-B47877C04F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111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37B1B2-3364-4005-8A0D-DC402BEA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37FCFCA-174B-41BA-A191-F1FAF9C6C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721CE7-9A61-4DFB-8A5F-FBB37104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4C3-AB2C-4B4F-9C44-0D5F30065EE6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C40A3B2-D970-4083-A783-A88418640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E4C9CF6-C11E-4B0F-9ABD-BB776896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E3C9-B19F-4601-9F68-B47877C04F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566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2266CB7-C6EF-47F1-9603-FB2845FBC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9C8842C-AE6E-467A-935F-7AC02149F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F38D4AA-142D-48F0-8FC3-524549E3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4C3-AB2C-4B4F-9C44-0D5F30065EE6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A1D62A2-17EF-4183-9059-C3B3D61D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5C9BFB8-EDC2-4093-8337-8C825EC4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E3C9-B19F-4601-9F68-B47877C04F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603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296910-A581-45BA-8E55-166B7705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0CFD230-64A7-42CF-9998-3E3EFD3CD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BB744D-4F47-4158-83BF-06A894BA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4C3-AB2C-4B4F-9C44-0D5F30065EE6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B2726D6-A4A8-40FA-B158-D736058BD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F3A16E6-B315-4307-A889-565BBAE8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E3C9-B19F-4601-9F68-B47877C04F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11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DE280E-4992-4954-958A-1C5C81B7A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CB1100D-588D-4B4B-8BB6-CAF730C0B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85CF016-B58F-4188-8A30-9274FA56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4C3-AB2C-4B4F-9C44-0D5F30065EE6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4B4221B-EBCC-4E0F-A2CE-964D3BA0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9B89771-E912-4FC1-B62E-A0D7E3A1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E3C9-B19F-4601-9F68-B47877C04F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499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6AAC2C-B2EA-4C0C-BD69-AE580D82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F922FBC-D6DE-43D4-B0C7-B15B8C8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2F496F4-37D9-427F-ACF0-6B38527D2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CAF5BB7-2AFF-4405-8ADC-A335F6479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4C3-AB2C-4B4F-9C44-0D5F30065EE6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F5F1F07-B9E5-45AB-8556-0C45AA62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9A187CD-0682-4E3A-B54F-EC32CF35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E3C9-B19F-4601-9F68-B47877C04F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93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AE6122-AD34-46B4-9DA0-2695D02A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9BC038C-F420-447A-B85D-5EC2A700F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4504784-6D42-4294-8C66-B974FDEBE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C6A0D09-A505-49F3-B17C-A38DAD819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3EE74D3-F42A-47E8-8F42-311E43490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B0F07BA-7BCF-498A-B942-0766898E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4C3-AB2C-4B4F-9C44-0D5F30065EE6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8BFE8D6-B4D7-4D3F-A2A4-C6D6BD92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FEAB344-10DF-48DB-8F68-4C12AB7D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E3C9-B19F-4601-9F68-B47877C04F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959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198194-9189-4D5D-B270-46784132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B5F9EBD-A305-4E7F-AF15-8E05462B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4C3-AB2C-4B4F-9C44-0D5F30065EE6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C34E6CF-566E-42F3-99C1-22D09854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79620C8-E4A3-47FB-A85A-01E41640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E3C9-B19F-4601-9F68-B47877C04F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056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C2FB2C7-CA1A-449B-B0F8-20434F06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4C3-AB2C-4B4F-9C44-0D5F30065EE6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9953EE4-FD65-413C-9E0D-FD41A8FF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4E01479-502A-4A4A-9DF8-AAD1C39A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E3C9-B19F-4601-9F68-B47877C04F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715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696C13-8D18-4E82-A30A-34D3DEBC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77742B1-3EBE-4E6D-AB9D-5DB84A7ED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5D46D1E-1178-4C01-9FE2-D96DE1F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4F68D28-A8BF-4530-9B5A-3425BF88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4C3-AB2C-4B4F-9C44-0D5F30065EE6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5FA155A-16CE-4B9A-B918-5D1D7D25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274FE0C-9DAF-49B4-8144-4AFFB51D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E3C9-B19F-4601-9F68-B47877C04F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259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02F5A6-4E86-4C1B-9DD3-2277058E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37DBFFF-3AB7-4632-AA9C-057DBCB7E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9C33527-1DAF-40E4-9AAD-ABC9C58F1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AD42A8-B69B-4386-9178-DE8B12FF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4C3-AB2C-4B4F-9C44-0D5F30065EE6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90132F7-697B-49F4-A6BB-F87C58F0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E640ADD-37F4-4DB3-996B-D16ADD3E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E3C9-B19F-4601-9F68-B47877C04F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653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F53E8A4-E7FF-44A7-858B-22081DCA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1C58FD1-40C4-4814-A764-C0155F640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79E7C51-9A15-49E3-914A-900ED5166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784C3-AB2C-4B4F-9C44-0D5F30065EE6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AB520F-91B5-4689-BDAE-06E4F9F2D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BE698CC-635D-4576-A852-D76C4C913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CE3C9-B19F-4601-9F68-B47877C04F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38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68233" y="1122363"/>
            <a:ext cx="8331509" cy="238760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5000" dirty="0" smtClean="0">
                <a:solidFill>
                  <a:schemeClr val="accent5">
                    <a:lumMod val="50000"/>
                  </a:schemeClr>
                </a:solidFill>
              </a:rPr>
              <a:t>Climate </a:t>
            </a:r>
            <a:r>
              <a:rPr lang="en-US" sz="5000" dirty="0">
                <a:solidFill>
                  <a:schemeClr val="accent5">
                    <a:lumMod val="50000"/>
                  </a:schemeClr>
                </a:solidFill>
              </a:rPr>
              <a:t>Action </a:t>
            </a:r>
            <a:r>
              <a:rPr lang="en-US" sz="5000" dirty="0" smtClean="0">
                <a:solidFill>
                  <a:schemeClr val="accent5">
                    <a:lumMod val="50000"/>
                  </a:schemeClr>
                </a:solidFill>
              </a:rPr>
              <a:t>status in Chile/carbon tax update</a:t>
            </a:r>
            <a:br>
              <a:rPr lang="en-US" sz="5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5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5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50000"/>
                  </a:schemeClr>
                </a:solidFill>
              </a:rPr>
              <a:t>CPLC Americas Working Group Call</a:t>
            </a:r>
            <a:br>
              <a:rPr lang="en-US" sz="27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50000"/>
                  </a:schemeClr>
                </a:solidFill>
              </a:rPr>
              <a:t>Tuesday, May 19, </a:t>
            </a:r>
            <a:r>
              <a:rPr lang="en-US" sz="2700" dirty="0" smtClean="0">
                <a:solidFill>
                  <a:schemeClr val="accent5">
                    <a:lumMod val="50000"/>
                  </a:schemeClr>
                </a:solidFill>
              </a:rPr>
              <a:t>2020</a:t>
            </a:r>
            <a:br>
              <a:rPr lang="en-US" sz="2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700" dirty="0" smtClean="0">
                <a:solidFill>
                  <a:schemeClr val="accent5">
                    <a:lumMod val="50000"/>
                  </a:schemeClr>
                </a:solidFill>
              </a:rPr>
              <a:t>Juan Pedro Searle</a:t>
            </a:r>
            <a:r>
              <a:rPr lang="en-US" sz="27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27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66" y="0"/>
            <a:ext cx="2159342" cy="1721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10"/>
          <a:stretch/>
        </p:blipFill>
        <p:spPr>
          <a:xfrm>
            <a:off x="173082" y="4793621"/>
            <a:ext cx="2535394" cy="20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68233" y="1122363"/>
            <a:ext cx="8331509" cy="238760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5000" dirty="0" smtClean="0">
                <a:solidFill>
                  <a:schemeClr val="accent5">
                    <a:lumMod val="50000"/>
                  </a:schemeClr>
                </a:solidFill>
              </a:rPr>
              <a:t>Climate </a:t>
            </a:r>
            <a:r>
              <a:rPr lang="en-US" sz="5000" dirty="0">
                <a:solidFill>
                  <a:schemeClr val="accent5">
                    <a:lumMod val="50000"/>
                  </a:schemeClr>
                </a:solidFill>
              </a:rPr>
              <a:t>Action </a:t>
            </a:r>
            <a:r>
              <a:rPr lang="en-US" sz="5000" dirty="0" smtClean="0">
                <a:solidFill>
                  <a:schemeClr val="accent5">
                    <a:lumMod val="50000"/>
                  </a:schemeClr>
                </a:solidFill>
              </a:rPr>
              <a:t>status in Chile/carbon tax update</a:t>
            </a:r>
            <a:br>
              <a:rPr lang="en-US" sz="5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5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5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50000"/>
                  </a:schemeClr>
                </a:solidFill>
              </a:rPr>
              <a:t>CPLC Americas Working Group Call</a:t>
            </a:r>
            <a:br>
              <a:rPr lang="en-US" sz="27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50000"/>
                  </a:schemeClr>
                </a:solidFill>
              </a:rPr>
              <a:t>Tuesday, May 19, 9:00-11:00 AM EST</a:t>
            </a:r>
            <a:br>
              <a:rPr lang="en-US" sz="270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27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66" y="0"/>
            <a:ext cx="2159342" cy="1721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10"/>
          <a:stretch/>
        </p:blipFill>
        <p:spPr>
          <a:xfrm>
            <a:off x="173082" y="4793621"/>
            <a:ext cx="2535394" cy="20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CuadroTexto">
            <a:extLst>
              <a:ext uri="{FF2B5EF4-FFF2-40B4-BE49-F238E27FC236}">
                <a16:creationId xmlns:a16="http://schemas.microsoft.com/office/drawing/2014/main" xmlns="" id="{9474C93B-5883-714C-99C6-DCEF98D9B411}"/>
              </a:ext>
            </a:extLst>
          </p:cNvPr>
          <p:cNvSpPr txBox="1"/>
          <p:nvPr/>
        </p:nvSpPr>
        <p:spPr>
          <a:xfrm>
            <a:off x="8440613" y="6559370"/>
            <a:ext cx="3716642" cy="3062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1200" dirty="0" err="1"/>
              <a:t>Source</a:t>
            </a:r>
            <a:r>
              <a:rPr lang="es-CL" sz="1200" dirty="0"/>
              <a:t>: 3rd BUR, </a:t>
            </a:r>
            <a:r>
              <a:rPr lang="es-CL" sz="1200" dirty="0" err="1"/>
              <a:t>Ministry</a:t>
            </a:r>
            <a:r>
              <a:rPr lang="es-CL" sz="1200" dirty="0"/>
              <a:t> of </a:t>
            </a:r>
            <a:r>
              <a:rPr lang="es-CL" sz="1200" dirty="0" err="1"/>
              <a:t>Environment</a:t>
            </a:r>
            <a:endParaRPr lang="es-CL" sz="1200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6DF15760-FE24-EA4D-9626-230D7A4D66A7}"/>
              </a:ext>
            </a:extLst>
          </p:cNvPr>
          <p:cNvSpPr txBox="1">
            <a:spLocks/>
          </p:cNvSpPr>
          <p:nvPr/>
        </p:nvSpPr>
        <p:spPr>
          <a:xfrm>
            <a:off x="304801" y="152400"/>
            <a:ext cx="10886017" cy="1092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100" b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ES_tradnl" dirty="0" smtClean="0"/>
              <a:t>GHG </a:t>
            </a:r>
            <a:r>
              <a:rPr lang="es-ES_tradnl" dirty="0" err="1" smtClean="0"/>
              <a:t>emissions</a:t>
            </a:r>
            <a:r>
              <a:rPr lang="es-ES_tradnl" dirty="0" smtClean="0"/>
              <a:t> in Chile: 1990-2016</a:t>
            </a:r>
            <a:r>
              <a:rPr lang="es-ES_tradnl" dirty="0"/>
              <a:t/>
            </a:r>
            <a:br>
              <a:rPr lang="es-ES_tradnl" dirty="0"/>
            </a:br>
            <a:endParaRPr lang="es-CL" dirty="0"/>
          </a:p>
        </p:txBody>
      </p:sp>
      <p:graphicFrame>
        <p:nvGraphicFramePr>
          <p:cNvPr id="11" name="1 Gráfico">
            <a:extLst>
              <a:ext uri="{FF2B5EF4-FFF2-40B4-BE49-F238E27FC236}">
                <a16:creationId xmlns:a16="http://schemas.microsoft.com/office/drawing/2014/main" xmlns="" id="{CACC9CC7-F29F-174F-A48D-E19AC143A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129455"/>
              </p:ext>
            </p:extLst>
          </p:nvPr>
        </p:nvGraphicFramePr>
        <p:xfrm>
          <a:off x="285008" y="1270660"/>
          <a:ext cx="10142360" cy="498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n 8">
            <a:extLst>
              <a:ext uri="{FF2B5EF4-FFF2-40B4-BE49-F238E27FC236}">
                <a16:creationId xmlns:a16="http://schemas.microsoft.com/office/drawing/2014/main" xmlns="" id="{24A02314-E9B8-4D39-944E-0719F3B73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66" y="0"/>
            <a:ext cx="2159342" cy="1721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02F5F1-225C-411D-BB32-7E0CE780F58C}"/>
              </a:ext>
            </a:extLst>
          </p:cNvPr>
          <p:cNvSpPr txBox="1"/>
          <p:nvPr/>
        </p:nvSpPr>
        <p:spPr>
          <a:xfrm>
            <a:off x="572797" y="928820"/>
            <a:ext cx="157396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52 </a:t>
            </a:r>
            <a:r>
              <a:rPr lang="en-US" dirty="0" err="1">
                <a:latin typeface="+mj-lt"/>
              </a:rPr>
              <a:t>MMton</a:t>
            </a:r>
            <a:endParaRPr lang="en-US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55248A-11E3-4B27-A239-12FC4B726DDA}"/>
              </a:ext>
            </a:extLst>
          </p:cNvPr>
          <p:cNvSpPr txBox="1"/>
          <p:nvPr/>
        </p:nvSpPr>
        <p:spPr>
          <a:xfrm>
            <a:off x="6171476" y="931888"/>
            <a:ext cx="157396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94 </a:t>
            </a:r>
            <a:r>
              <a:rPr lang="en-US" dirty="0" err="1">
                <a:latin typeface="+mj-lt"/>
              </a:rPr>
              <a:t>MMton</a:t>
            </a:r>
            <a:endParaRPr lang="en-US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4BA78F-8406-43DC-BDA4-211D8715C764}"/>
              </a:ext>
            </a:extLst>
          </p:cNvPr>
          <p:cNvSpPr txBox="1"/>
          <p:nvPr/>
        </p:nvSpPr>
        <p:spPr>
          <a:xfrm>
            <a:off x="9108719" y="932913"/>
            <a:ext cx="157396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111 </a:t>
            </a:r>
            <a:r>
              <a:rPr lang="en-US" dirty="0" err="1">
                <a:latin typeface="+mj-lt"/>
              </a:rPr>
              <a:t>MMton</a:t>
            </a:r>
            <a:endParaRPr lang="en-US" dirty="0">
              <a:latin typeface="+mj-l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579457E5-E11F-4102-B868-36CA28ECE0D2}"/>
              </a:ext>
            </a:extLst>
          </p:cNvPr>
          <p:cNvCxnSpPr>
            <a:cxnSpLocks/>
          </p:cNvCxnSpPr>
          <p:nvPr/>
        </p:nvCxnSpPr>
        <p:spPr>
          <a:xfrm>
            <a:off x="1359780" y="1298152"/>
            <a:ext cx="0" cy="18170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B76F82A-F8CC-40DF-B534-E163724B542F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958460" y="1301220"/>
            <a:ext cx="0" cy="1193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8BBC458-836E-4D18-AED1-AA804A2210D9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9895703" y="1302245"/>
            <a:ext cx="0" cy="952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A2EA031-FC99-4ADF-972F-426B8CFA5006}"/>
              </a:ext>
            </a:extLst>
          </p:cNvPr>
          <p:cNvCxnSpPr>
            <a:cxnSpLocks/>
            <a:stCxn id="14" idx="2"/>
          </p:cNvCxnSpPr>
          <p:nvPr/>
        </p:nvCxnSpPr>
        <p:spPr>
          <a:xfrm flipV="1">
            <a:off x="1359781" y="4615226"/>
            <a:ext cx="0" cy="185218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B851218-DCC2-4F40-B16F-7D223314ECE5}"/>
              </a:ext>
            </a:extLst>
          </p:cNvPr>
          <p:cNvCxnSpPr>
            <a:cxnSpLocks/>
            <a:stCxn id="15" idx="2"/>
          </p:cNvCxnSpPr>
          <p:nvPr/>
        </p:nvCxnSpPr>
        <p:spPr>
          <a:xfrm flipV="1">
            <a:off x="6958460" y="4726068"/>
            <a:ext cx="0" cy="174134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EEFA7401-AA75-49A1-B5D6-13CFE5615568}"/>
              </a:ext>
            </a:extLst>
          </p:cNvPr>
          <p:cNvCxnSpPr>
            <a:cxnSpLocks/>
          </p:cNvCxnSpPr>
          <p:nvPr/>
        </p:nvCxnSpPr>
        <p:spPr>
          <a:xfrm flipH="1" flipV="1">
            <a:off x="9901213" y="4892745"/>
            <a:ext cx="15516" cy="136555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80483E8-4970-4DB1-8C31-EEC01476020F}"/>
              </a:ext>
            </a:extLst>
          </p:cNvPr>
          <p:cNvSpPr txBox="1"/>
          <p:nvPr/>
        </p:nvSpPr>
        <p:spPr>
          <a:xfrm>
            <a:off x="10333025" y="3038886"/>
            <a:ext cx="157396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46 </a:t>
            </a:r>
            <a:r>
              <a:rPr lang="en-US" dirty="0" err="1">
                <a:latin typeface="+mj-lt"/>
              </a:rPr>
              <a:t>MMton</a:t>
            </a:r>
            <a:endParaRPr lang="en-US" dirty="0">
              <a:latin typeface="+mj-lt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1C424C-F5D4-44EE-858C-27FB32F57861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9959750" y="3223552"/>
            <a:ext cx="3732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D1BC59-C405-4949-ACAB-21B0BEC83C99}"/>
              </a:ext>
            </a:extLst>
          </p:cNvPr>
          <p:cNvSpPr txBox="1"/>
          <p:nvPr/>
        </p:nvSpPr>
        <p:spPr>
          <a:xfrm>
            <a:off x="572797" y="6098076"/>
            <a:ext cx="1573967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50 </a:t>
            </a:r>
            <a:r>
              <a:rPr lang="en-US" dirty="0" err="1">
                <a:latin typeface="+mj-lt"/>
              </a:rPr>
              <a:t>MMton</a:t>
            </a:r>
            <a:endParaRPr lang="en-US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FE3495F-BFB9-4C6A-8A19-1D1E6300CFD4}"/>
              </a:ext>
            </a:extLst>
          </p:cNvPr>
          <p:cNvSpPr txBox="1"/>
          <p:nvPr/>
        </p:nvSpPr>
        <p:spPr>
          <a:xfrm>
            <a:off x="6171476" y="6098076"/>
            <a:ext cx="1573967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56 </a:t>
            </a:r>
            <a:r>
              <a:rPr lang="en-US" dirty="0" err="1">
                <a:latin typeface="+mj-lt"/>
              </a:rPr>
              <a:t>MMton</a:t>
            </a:r>
            <a:endParaRPr lang="en-US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76693A-0407-4A32-AC3B-D4A10400B672}"/>
              </a:ext>
            </a:extLst>
          </p:cNvPr>
          <p:cNvSpPr txBox="1"/>
          <p:nvPr/>
        </p:nvSpPr>
        <p:spPr>
          <a:xfrm>
            <a:off x="9108720" y="6098076"/>
            <a:ext cx="1573967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65 </a:t>
            </a:r>
            <a:r>
              <a:rPr lang="en-US" dirty="0" err="1">
                <a:latin typeface="+mj-lt"/>
              </a:rPr>
              <a:t>MMton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92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4">
            <a:extLst>
              <a:ext uri="{FF2B5EF4-FFF2-40B4-BE49-F238E27FC236}">
                <a16:creationId xmlns:a16="http://schemas.microsoft.com/office/drawing/2014/main" xmlns="" id="{DC4D4D5B-982B-45C1-A52D-E5F05548F508}"/>
              </a:ext>
            </a:extLst>
          </p:cNvPr>
          <p:cNvSpPr/>
          <p:nvPr/>
        </p:nvSpPr>
        <p:spPr>
          <a:xfrm>
            <a:off x="0" y="6719890"/>
            <a:ext cx="12192000" cy="149225"/>
          </a:xfrm>
          <a:prstGeom prst="rect">
            <a:avLst/>
          </a:prstGeom>
          <a:solidFill>
            <a:srgbClr val="283540"/>
          </a:solidFill>
          <a:ln>
            <a:solidFill>
              <a:srgbClr val="283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6" name="CuadroTexto 16">
            <a:extLst>
              <a:ext uri="{FF2B5EF4-FFF2-40B4-BE49-F238E27FC236}">
                <a16:creationId xmlns:a16="http://schemas.microsoft.com/office/drawing/2014/main" xmlns="" id="{EF43300C-4F99-4FD7-9515-F8B37B4F8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19" y="380045"/>
            <a:ext cx="8992712" cy="954083"/>
          </a:xfrm>
          <a:prstGeom prst="rect">
            <a:avLst/>
          </a:prstGeom>
          <a:solidFill>
            <a:srgbClr val="283540"/>
          </a:solidFill>
          <a:ln>
            <a:noFill/>
          </a:ln>
        </p:spPr>
        <p:txBody>
          <a:bodyPr wrap="square" lIns="91417" tIns="45708" rIns="91417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s-ES_tradnl" sz="2800" b="1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In Chile, the energy sector accounts for 78% of CO</a:t>
            </a:r>
            <a:r>
              <a:rPr lang="en-GB" altLang="es-ES_tradnl" sz="2800" b="1" baseline="-2500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2</a:t>
            </a:r>
            <a:r>
              <a:rPr lang="en-GB" altLang="es-ES_tradnl" sz="2800" b="1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e emissions </a:t>
            </a:r>
            <a:endParaRPr lang="en-GB" altLang="es-ES_tradnl" sz="2800" b="1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70F7571-D525-40B8-B4D1-D449CAA2CD12}"/>
              </a:ext>
            </a:extLst>
          </p:cNvPr>
          <p:cNvSpPr txBox="1"/>
          <p:nvPr/>
        </p:nvSpPr>
        <p:spPr>
          <a:xfrm>
            <a:off x="535106" y="6413005"/>
            <a:ext cx="3472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Based on National Greenhouse Gas Inventory (INGEI) data, year 2016. </a:t>
            </a:r>
          </a:p>
        </p:txBody>
      </p:sp>
      <p:sp>
        <p:nvSpPr>
          <p:cNvPr id="9" name="2 Marcador de número de diapositiva">
            <a:extLst>
              <a:ext uri="{FF2B5EF4-FFF2-40B4-BE49-F238E27FC236}">
                <a16:creationId xmlns:a16="http://schemas.microsoft.com/office/drawing/2014/main" xmlns="" id="{7726E46E-D077-432D-8FDE-53AA9325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236075" y="62214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772" indent="-28568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724" indent="-22854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816" indent="-22854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907" indent="-22854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998" indent="-228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086" indent="-228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178" indent="-228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268" indent="-228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62AA831-E7D4-4005-A352-29B9565BEF59}" type="slidenum">
              <a:rPr lang="es-ES_tradnl" altLang="es-CL">
                <a:solidFill>
                  <a:srgbClr val="898989"/>
                </a:solidFill>
                <a:latin typeface="Helvetica"/>
              </a:rPr>
              <a:pPr/>
              <a:t>3</a:t>
            </a:fld>
            <a:endParaRPr lang="es-ES_tradnl" altLang="es-CL">
              <a:solidFill>
                <a:srgbClr val="898989"/>
              </a:solidFill>
              <a:latin typeface="Helvetica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A26E15F-B6A3-409D-85C1-EC8AD80934F1}"/>
              </a:ext>
            </a:extLst>
          </p:cNvPr>
          <p:cNvSpPr txBox="1"/>
          <p:nvPr/>
        </p:nvSpPr>
        <p:spPr>
          <a:xfrm>
            <a:off x="715363" y="2133919"/>
            <a:ext cx="29761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err="1">
                <a:solidFill>
                  <a:srgbClr val="283540"/>
                </a:solidFill>
              </a:rPr>
              <a:t>All</a:t>
            </a:r>
            <a:r>
              <a:rPr lang="es-ES" sz="1600" dirty="0">
                <a:solidFill>
                  <a:srgbClr val="283540"/>
                </a:solidFill>
              </a:rPr>
              <a:t> </a:t>
            </a:r>
            <a:r>
              <a:rPr lang="es-ES" sz="1600" dirty="0" err="1">
                <a:solidFill>
                  <a:srgbClr val="283540"/>
                </a:solidFill>
              </a:rPr>
              <a:t>references</a:t>
            </a:r>
            <a:r>
              <a:rPr lang="es-ES" sz="1600" dirty="0">
                <a:solidFill>
                  <a:srgbClr val="283540"/>
                </a:solidFill>
              </a:rPr>
              <a:t> to CO</a:t>
            </a:r>
            <a:r>
              <a:rPr lang="es-ES" sz="1600" baseline="-25000" dirty="0">
                <a:solidFill>
                  <a:srgbClr val="283540"/>
                </a:solidFill>
              </a:rPr>
              <a:t>2</a:t>
            </a:r>
            <a:r>
              <a:rPr lang="es-ES" sz="1600" dirty="0">
                <a:solidFill>
                  <a:srgbClr val="283540"/>
                </a:solidFill>
              </a:rPr>
              <a:t>e, </a:t>
            </a:r>
            <a:r>
              <a:rPr lang="es-ES" sz="1600" dirty="0" err="1">
                <a:solidFill>
                  <a:srgbClr val="283540"/>
                </a:solidFill>
              </a:rPr>
              <a:t>refer</a:t>
            </a:r>
            <a:r>
              <a:rPr lang="es-ES" sz="1600" dirty="0">
                <a:solidFill>
                  <a:srgbClr val="283540"/>
                </a:solidFill>
              </a:rPr>
              <a:t> to </a:t>
            </a:r>
            <a:r>
              <a:rPr lang="es-ES" sz="1600" dirty="0" err="1">
                <a:solidFill>
                  <a:srgbClr val="283540"/>
                </a:solidFill>
              </a:rPr>
              <a:t>greenhouse</a:t>
            </a:r>
            <a:r>
              <a:rPr lang="es-ES" sz="1600" dirty="0">
                <a:solidFill>
                  <a:srgbClr val="283540"/>
                </a:solidFill>
              </a:rPr>
              <a:t> gases (GHG) </a:t>
            </a:r>
            <a:r>
              <a:rPr lang="es-ES" sz="1600" dirty="0" err="1">
                <a:solidFill>
                  <a:srgbClr val="283540"/>
                </a:solidFill>
              </a:rPr>
              <a:t>such</a:t>
            </a:r>
            <a:r>
              <a:rPr lang="es-ES" sz="1600" dirty="0">
                <a:solidFill>
                  <a:srgbClr val="283540"/>
                </a:solidFill>
              </a:rPr>
              <a:t> 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283540"/>
                </a:solidFill>
              </a:rPr>
              <a:t>Carbon</a:t>
            </a:r>
            <a:r>
              <a:rPr lang="es-ES" sz="1600" dirty="0">
                <a:solidFill>
                  <a:srgbClr val="283540"/>
                </a:solidFill>
              </a:rPr>
              <a:t> </a:t>
            </a:r>
            <a:r>
              <a:rPr lang="es-ES" sz="1600" dirty="0" err="1">
                <a:solidFill>
                  <a:srgbClr val="283540"/>
                </a:solidFill>
              </a:rPr>
              <a:t>dioxide</a:t>
            </a:r>
            <a:r>
              <a:rPr lang="es-ES" sz="1600" dirty="0">
                <a:solidFill>
                  <a:srgbClr val="283540"/>
                </a:solidFill>
              </a:rPr>
              <a:t> (CO2),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283540"/>
                </a:solidFill>
              </a:rPr>
              <a:t>Methane</a:t>
            </a:r>
            <a:r>
              <a:rPr lang="es-ES" sz="1600" dirty="0">
                <a:solidFill>
                  <a:srgbClr val="283540"/>
                </a:solidFill>
              </a:rPr>
              <a:t> (CH4),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283540"/>
                </a:solidFill>
              </a:rPr>
              <a:t>Nitrous</a:t>
            </a:r>
            <a:r>
              <a:rPr lang="es-ES" sz="1600" dirty="0">
                <a:solidFill>
                  <a:srgbClr val="283540"/>
                </a:solidFill>
              </a:rPr>
              <a:t> oxide (N2O),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283540"/>
                </a:solidFill>
              </a:rPr>
              <a:t>Hydrofluorocarbons</a:t>
            </a:r>
            <a:r>
              <a:rPr lang="es-ES" sz="1600" dirty="0">
                <a:solidFill>
                  <a:srgbClr val="283540"/>
                </a:solidFill>
              </a:rPr>
              <a:t> (HFC),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283540"/>
                </a:solidFill>
              </a:rPr>
              <a:t>Perfluorocarbons</a:t>
            </a:r>
            <a:r>
              <a:rPr lang="es-ES" sz="1600" dirty="0">
                <a:solidFill>
                  <a:srgbClr val="283540"/>
                </a:solidFill>
              </a:rPr>
              <a:t> (PFC),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283540"/>
                </a:solidFill>
              </a:rPr>
              <a:t>Sulfur</a:t>
            </a:r>
            <a:r>
              <a:rPr lang="es-ES" sz="1600" dirty="0">
                <a:solidFill>
                  <a:srgbClr val="283540"/>
                </a:solidFill>
              </a:rPr>
              <a:t> </a:t>
            </a:r>
            <a:r>
              <a:rPr lang="es-ES" sz="1600" dirty="0" err="1">
                <a:solidFill>
                  <a:srgbClr val="283540"/>
                </a:solidFill>
              </a:rPr>
              <a:t>hexafluoride</a:t>
            </a:r>
            <a:r>
              <a:rPr lang="es-ES" sz="1600" dirty="0">
                <a:solidFill>
                  <a:srgbClr val="283540"/>
                </a:solidFill>
              </a:rPr>
              <a:t> (SF6), </a:t>
            </a:r>
          </a:p>
          <a:p>
            <a:pPr>
              <a:spcBef>
                <a:spcPts val="600"/>
              </a:spcBef>
            </a:pPr>
            <a:r>
              <a:rPr lang="es-ES" sz="1600" dirty="0" err="1">
                <a:solidFill>
                  <a:srgbClr val="283540"/>
                </a:solidFill>
              </a:rPr>
              <a:t>measured</a:t>
            </a:r>
            <a:r>
              <a:rPr lang="es-ES" sz="1600" dirty="0">
                <a:solidFill>
                  <a:srgbClr val="283540"/>
                </a:solidFill>
              </a:rPr>
              <a:t> in CO</a:t>
            </a:r>
            <a:r>
              <a:rPr lang="es-ES" sz="1600" baseline="-25000" dirty="0">
                <a:solidFill>
                  <a:srgbClr val="283540"/>
                </a:solidFill>
              </a:rPr>
              <a:t>2</a:t>
            </a:r>
            <a:r>
              <a:rPr lang="es-ES" sz="1600" dirty="0">
                <a:solidFill>
                  <a:srgbClr val="283540"/>
                </a:solidFill>
              </a:rPr>
              <a:t> </a:t>
            </a:r>
            <a:r>
              <a:rPr lang="es-ES" sz="1600" dirty="0" err="1">
                <a:solidFill>
                  <a:srgbClr val="283540"/>
                </a:solidFill>
              </a:rPr>
              <a:t>equivalent</a:t>
            </a:r>
            <a:r>
              <a:rPr lang="es-ES" sz="1600" dirty="0">
                <a:solidFill>
                  <a:srgbClr val="283540"/>
                </a:solidFill>
              </a:rPr>
              <a:t> </a:t>
            </a:r>
            <a:r>
              <a:rPr lang="es-ES" sz="1600" dirty="0" err="1">
                <a:solidFill>
                  <a:srgbClr val="283540"/>
                </a:solidFill>
              </a:rPr>
              <a:t>units</a:t>
            </a:r>
            <a:endParaRPr lang="es-CL" sz="1600" dirty="0">
              <a:solidFill>
                <a:srgbClr val="28354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A3DA860-42E1-4F5A-A99C-6C8968D57635}"/>
              </a:ext>
            </a:extLst>
          </p:cNvPr>
          <p:cNvSpPr/>
          <p:nvPr/>
        </p:nvSpPr>
        <p:spPr>
          <a:xfrm>
            <a:off x="767415" y="1695382"/>
            <a:ext cx="41783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>
                <a:solidFill>
                  <a:srgbClr val="283540"/>
                </a:solidFill>
              </a:rPr>
              <a:t>CO</a:t>
            </a:r>
            <a:r>
              <a:rPr lang="es-ES" b="1" baseline="-25000">
                <a:solidFill>
                  <a:srgbClr val="283540"/>
                </a:solidFill>
              </a:rPr>
              <a:t>2</a:t>
            </a:r>
            <a:r>
              <a:rPr lang="es-ES" b="1">
                <a:solidFill>
                  <a:srgbClr val="283540"/>
                </a:solidFill>
              </a:rPr>
              <a:t>e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140D2F60-A5F7-47A5-9CC2-1DFD8703490F}"/>
              </a:ext>
            </a:extLst>
          </p:cNvPr>
          <p:cNvCxnSpPr/>
          <p:nvPr/>
        </p:nvCxnSpPr>
        <p:spPr>
          <a:xfrm>
            <a:off x="847542" y="2026241"/>
            <a:ext cx="28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9725026" y="180662"/>
            <a:ext cx="796290" cy="1136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A14FF6-3CE6-1D46-B894-63CF5770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669" y="1478555"/>
            <a:ext cx="7626662" cy="48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1 Gráfico">
            <a:extLst>
              <a:ext uri="{FF2B5EF4-FFF2-40B4-BE49-F238E27FC236}">
                <a16:creationId xmlns:a16="http://schemas.microsoft.com/office/drawing/2014/main" xmlns="" id="{00000000-0008-0000-0600-0000020000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8106" y="1138404"/>
          <a:ext cx="8598151" cy="533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12 Rectángulo">
            <a:extLst>
              <a:ext uri="{FF2B5EF4-FFF2-40B4-BE49-F238E27FC236}">
                <a16:creationId xmlns:a16="http://schemas.microsoft.com/office/drawing/2014/main" xmlns="" id="{933A826B-FFA3-43B0-ADF3-2016C893D11B}"/>
              </a:ext>
            </a:extLst>
          </p:cNvPr>
          <p:cNvSpPr/>
          <p:nvPr/>
        </p:nvSpPr>
        <p:spPr>
          <a:xfrm>
            <a:off x="638807" y="6435368"/>
            <a:ext cx="106440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-384209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Verdana" panose="020B0604030504040204" pitchFamily="34" charset="0"/>
                <a:cs typeface="Times New Roman" panose="02020603050405020304" pitchFamily="18" charset="0"/>
              </a:rPr>
              <a:t>Note: 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Verdana" panose="020B0604030504040204" pitchFamily="34" charset="0"/>
                <a:cs typeface="Times New Roman" panose="02020603050405020304" pitchFamily="18" charset="0"/>
              </a:rPr>
              <a:t>considers a capture of 57 MM tons per year from the forestry sector, plus an increase of 8 MM tons in 2050. The reduction percentages represent the aggregate for the period 2020-2050.</a:t>
            </a:r>
            <a:r>
              <a:rPr lang="es-C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2 Rectángulo">
            <a:extLst>
              <a:ext uri="{FF2B5EF4-FFF2-40B4-BE49-F238E27FC236}">
                <a16:creationId xmlns:a16="http://schemas.microsoft.com/office/drawing/2014/main" xmlns="" id="{8D7A2378-4EF5-41B1-8B1B-8EC1083FCA7B}"/>
              </a:ext>
            </a:extLst>
          </p:cNvPr>
          <p:cNvSpPr/>
          <p:nvPr/>
        </p:nvSpPr>
        <p:spPr>
          <a:xfrm>
            <a:off x="9130027" y="2190284"/>
            <a:ext cx="2020196" cy="333152"/>
          </a:xfrm>
          <a:prstGeom prst="rect">
            <a:avLst/>
          </a:prstGeom>
          <a:solidFill>
            <a:srgbClr val="F79646">
              <a:lumMod val="40000"/>
              <a:lumOff val="60000"/>
              <a:alpha val="2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Green hydrogen</a:t>
            </a: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(21%) </a:t>
            </a:r>
          </a:p>
        </p:txBody>
      </p:sp>
      <p:sp>
        <p:nvSpPr>
          <p:cNvPr id="59" name="76 Rectángulo">
            <a:extLst>
              <a:ext uri="{FF2B5EF4-FFF2-40B4-BE49-F238E27FC236}">
                <a16:creationId xmlns:a16="http://schemas.microsoft.com/office/drawing/2014/main" xmlns="" id="{B47C46CF-8EAD-457A-9B4A-D9EA0D2A1FC9}"/>
              </a:ext>
            </a:extLst>
          </p:cNvPr>
          <p:cNvSpPr/>
          <p:nvPr/>
        </p:nvSpPr>
        <p:spPr>
          <a:xfrm>
            <a:off x="9131449" y="3571253"/>
            <a:ext cx="2018774" cy="293103"/>
          </a:xfrm>
          <a:prstGeom prst="rect">
            <a:avLst/>
          </a:prstGeom>
          <a:solidFill>
            <a:srgbClr val="4F81BD">
              <a:lumMod val="40000"/>
              <a:lumOff val="60000"/>
              <a:alpha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efficiency (7%)</a:t>
            </a:r>
          </a:p>
        </p:txBody>
      </p:sp>
      <p:sp>
        <p:nvSpPr>
          <p:cNvPr id="60" name="164 Rectángulo">
            <a:extLst>
              <a:ext uri="{FF2B5EF4-FFF2-40B4-BE49-F238E27FC236}">
                <a16:creationId xmlns:a16="http://schemas.microsoft.com/office/drawing/2014/main" xmlns="" id="{E920C666-90B3-4704-8F5F-46C66D5842E9}"/>
              </a:ext>
            </a:extLst>
          </p:cNvPr>
          <p:cNvSpPr/>
          <p:nvPr/>
        </p:nvSpPr>
        <p:spPr>
          <a:xfrm>
            <a:off x="8936369" y="5653360"/>
            <a:ext cx="17397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Times New Roman" panose="02020603050405020304" pitchFamily="18" charset="0"/>
              </a:rPr>
              <a:t>Carbon Neutrality</a:t>
            </a:r>
            <a:endParaRPr lang="es-CL" sz="14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1" name="71 Rectángulo">
            <a:extLst>
              <a:ext uri="{FF2B5EF4-FFF2-40B4-BE49-F238E27FC236}">
                <a16:creationId xmlns:a16="http://schemas.microsoft.com/office/drawing/2014/main" xmlns="" id="{E0769075-8794-486B-9AE9-158A6B6D7F48}"/>
              </a:ext>
            </a:extLst>
          </p:cNvPr>
          <p:cNvSpPr/>
          <p:nvPr/>
        </p:nvSpPr>
        <p:spPr>
          <a:xfrm>
            <a:off x="9131449" y="1659315"/>
            <a:ext cx="2018773" cy="317210"/>
          </a:xfrm>
          <a:prstGeom prst="rect">
            <a:avLst/>
          </a:prstGeom>
          <a:solidFill>
            <a:srgbClr val="F79646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 industry (25%) </a:t>
            </a:r>
          </a:p>
        </p:txBody>
      </p:sp>
      <p:sp>
        <p:nvSpPr>
          <p:cNvPr id="62" name="86 Rectángulo">
            <a:extLst>
              <a:ext uri="{FF2B5EF4-FFF2-40B4-BE49-F238E27FC236}">
                <a16:creationId xmlns:a16="http://schemas.microsoft.com/office/drawing/2014/main" xmlns="" id="{1BC7011B-5C12-4304-8461-9406EFE2EBD6}"/>
              </a:ext>
            </a:extLst>
          </p:cNvPr>
          <p:cNvSpPr/>
          <p:nvPr/>
        </p:nvSpPr>
        <p:spPr>
          <a:xfrm>
            <a:off x="9133370" y="2636459"/>
            <a:ext cx="2006579" cy="279909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Electromobility  (17%) </a:t>
            </a:r>
          </a:p>
        </p:txBody>
      </p:sp>
      <p:sp>
        <p:nvSpPr>
          <p:cNvPr id="63" name="144 Rectángulo">
            <a:extLst>
              <a:ext uri="{FF2B5EF4-FFF2-40B4-BE49-F238E27FC236}">
                <a16:creationId xmlns:a16="http://schemas.microsoft.com/office/drawing/2014/main" xmlns="" id="{0569FC7F-154F-4A2D-BFB7-E86E7A8C1CA6}"/>
              </a:ext>
            </a:extLst>
          </p:cNvPr>
          <p:cNvSpPr/>
          <p:nvPr/>
        </p:nvSpPr>
        <p:spPr>
          <a:xfrm>
            <a:off x="9143645" y="4708328"/>
            <a:ext cx="2006578" cy="354999"/>
          </a:xfrm>
          <a:prstGeom prst="rect">
            <a:avLst/>
          </a:prstGeom>
          <a:solidFill>
            <a:srgbClr val="55823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Forest carbon capture </a:t>
            </a:r>
            <a:endParaRPr kumimoji="0" lang="es-CL" sz="12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134 Rectángulo">
            <a:extLst>
              <a:ext uri="{FF2B5EF4-FFF2-40B4-BE49-F238E27FC236}">
                <a16:creationId xmlns:a16="http://schemas.microsoft.com/office/drawing/2014/main" xmlns="" id="{7E5249D9-592D-4A8C-96F4-8737F8DBB31E}"/>
              </a:ext>
            </a:extLst>
          </p:cNvPr>
          <p:cNvSpPr/>
          <p:nvPr/>
        </p:nvSpPr>
        <p:spPr>
          <a:xfrm>
            <a:off x="9122168" y="2972784"/>
            <a:ext cx="2009303" cy="259828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Sustainable building </a:t>
            </a: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(17%) </a:t>
            </a:r>
          </a:p>
        </p:txBody>
      </p:sp>
      <p:sp>
        <p:nvSpPr>
          <p:cNvPr id="65" name="1 CuadroTexto">
            <a:extLst>
              <a:ext uri="{FF2B5EF4-FFF2-40B4-BE49-F238E27FC236}">
                <a16:creationId xmlns:a16="http://schemas.microsoft.com/office/drawing/2014/main" xmlns="" id="{C324CFC1-0EB6-4E38-BBF2-45BCE41FA8D1}"/>
              </a:ext>
            </a:extLst>
          </p:cNvPr>
          <p:cNvSpPr txBox="1"/>
          <p:nvPr/>
        </p:nvSpPr>
        <p:spPr>
          <a:xfrm>
            <a:off x="4955084" y="1488345"/>
            <a:ext cx="1873535" cy="3295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 scenario</a:t>
            </a:r>
          </a:p>
        </p:txBody>
      </p:sp>
      <p:sp>
        <p:nvSpPr>
          <p:cNvPr id="66" name="1 CuadroTexto">
            <a:extLst>
              <a:ext uri="{FF2B5EF4-FFF2-40B4-BE49-F238E27FC236}">
                <a16:creationId xmlns:a16="http://schemas.microsoft.com/office/drawing/2014/main" xmlns="" id="{6668ABD4-268C-4023-B29B-44CD470C035A}"/>
              </a:ext>
            </a:extLst>
          </p:cNvPr>
          <p:cNvSpPr txBox="1"/>
          <p:nvPr/>
        </p:nvSpPr>
        <p:spPr>
          <a:xfrm>
            <a:off x="2933842" y="4825848"/>
            <a:ext cx="2228103" cy="23747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Carbon neutrality </a:t>
            </a: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scenario </a:t>
            </a:r>
          </a:p>
        </p:txBody>
      </p:sp>
      <p:sp>
        <p:nvSpPr>
          <p:cNvPr id="67" name="41 Rectángulo">
            <a:extLst>
              <a:ext uri="{FF2B5EF4-FFF2-40B4-BE49-F238E27FC236}">
                <a16:creationId xmlns:a16="http://schemas.microsoft.com/office/drawing/2014/main" xmlns="" id="{85A7CD5E-FDC3-441A-9AC6-AAA6A29ACE95}"/>
              </a:ext>
            </a:extLst>
          </p:cNvPr>
          <p:cNvSpPr/>
          <p:nvPr/>
        </p:nvSpPr>
        <p:spPr>
          <a:xfrm>
            <a:off x="9131449" y="3276817"/>
            <a:ext cx="2018774" cy="264590"/>
          </a:xfrm>
          <a:prstGeom prst="rect">
            <a:avLst/>
          </a:prstGeom>
          <a:solidFill>
            <a:srgbClr val="C0504D">
              <a:lumMod val="60000"/>
              <a:lumOff val="40000"/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Coal phase out </a:t>
            </a: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(13%)</a:t>
            </a:r>
          </a:p>
        </p:txBody>
      </p:sp>
      <p:sp>
        <p:nvSpPr>
          <p:cNvPr id="68" name="Cerrar corchete 67">
            <a:extLst>
              <a:ext uri="{FF2B5EF4-FFF2-40B4-BE49-F238E27FC236}">
                <a16:creationId xmlns:a16="http://schemas.microsoft.com/office/drawing/2014/main" xmlns="" id="{660304AE-023C-408F-A0B9-35BB81C3FA65}"/>
              </a:ext>
            </a:extLst>
          </p:cNvPr>
          <p:cNvSpPr/>
          <p:nvPr/>
        </p:nvSpPr>
        <p:spPr>
          <a:xfrm>
            <a:off x="11171788" y="1620398"/>
            <a:ext cx="59256" cy="2307458"/>
          </a:xfrm>
          <a:prstGeom prst="rightBracket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Cerrar corchete 70">
            <a:extLst>
              <a:ext uri="{FF2B5EF4-FFF2-40B4-BE49-F238E27FC236}">
                <a16:creationId xmlns:a16="http://schemas.microsoft.com/office/drawing/2014/main" xmlns="" id="{DE957F42-684E-42A8-8031-CD12A6A5B247}"/>
              </a:ext>
            </a:extLst>
          </p:cNvPr>
          <p:cNvSpPr/>
          <p:nvPr/>
        </p:nvSpPr>
        <p:spPr>
          <a:xfrm>
            <a:off x="11180948" y="3953231"/>
            <a:ext cx="50096" cy="1935030"/>
          </a:xfrm>
          <a:prstGeom prst="rightBracket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144 Rectángulo">
            <a:extLst>
              <a:ext uri="{FF2B5EF4-FFF2-40B4-BE49-F238E27FC236}">
                <a16:creationId xmlns:a16="http://schemas.microsoft.com/office/drawing/2014/main" xmlns="" id="{4F6E0F79-8952-4539-ABA3-CD711FFF8A9F}"/>
              </a:ext>
            </a:extLst>
          </p:cNvPr>
          <p:cNvSpPr/>
          <p:nvPr/>
        </p:nvSpPr>
        <p:spPr>
          <a:xfrm>
            <a:off x="9131449" y="3927856"/>
            <a:ext cx="2000022" cy="283205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Mantain forest capture</a:t>
            </a:r>
            <a:endParaRPr kumimoji="0" lang="es-CL" sz="1200" b="0" i="0" u="none" strike="noStrike" kern="0" cap="none" spc="0" normalizeH="0" baseline="30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721475"/>
            <a:ext cx="12192000" cy="149225"/>
          </a:xfrm>
          <a:prstGeom prst="rect">
            <a:avLst/>
          </a:prstGeom>
          <a:solidFill>
            <a:srgbClr val="00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6149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9236075" y="62214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772" indent="-28568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724" indent="-22854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816" indent="-22854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907" indent="-22854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998" indent="-228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086" indent="-228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178" indent="-228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268" indent="-228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62AA831-E7D4-4005-A352-29B9565BEF59}" type="slidenum">
              <a:rPr lang="es-ES_tradnl" altLang="es-CL">
                <a:solidFill>
                  <a:srgbClr val="898989"/>
                </a:solidFill>
                <a:latin typeface="Helvetica"/>
              </a:rPr>
              <a:pPr/>
              <a:t>4</a:t>
            </a:fld>
            <a:endParaRPr lang="es-ES_tradnl" altLang="es-CL" dirty="0">
              <a:solidFill>
                <a:srgbClr val="898989"/>
              </a:solidFill>
              <a:latin typeface="Helvetica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xmlns="" id="{976BAB0B-F0EA-6147-B575-49E49CD49ABD}"/>
              </a:ext>
            </a:extLst>
          </p:cNvPr>
          <p:cNvSpPr/>
          <p:nvPr/>
        </p:nvSpPr>
        <p:spPr>
          <a:xfrm>
            <a:off x="0" y="6719890"/>
            <a:ext cx="12192000" cy="149225"/>
          </a:xfrm>
          <a:prstGeom prst="rect">
            <a:avLst/>
          </a:prstGeom>
          <a:solidFill>
            <a:srgbClr val="283540"/>
          </a:solidFill>
          <a:ln>
            <a:solidFill>
              <a:srgbClr val="283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3" name="CuadroTexto 16">
            <a:extLst>
              <a:ext uri="{FF2B5EF4-FFF2-40B4-BE49-F238E27FC236}">
                <a16:creationId xmlns:a16="http://schemas.microsoft.com/office/drawing/2014/main" xmlns="" id="{8641BA34-07C4-44C1-937A-F0480BA8A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07" y="402433"/>
            <a:ext cx="4102359" cy="523196"/>
          </a:xfrm>
          <a:prstGeom prst="rect">
            <a:avLst/>
          </a:prstGeom>
          <a:solidFill>
            <a:srgbClr val="283540"/>
          </a:solidFill>
          <a:ln>
            <a:noFill/>
          </a:ln>
        </p:spPr>
        <p:txBody>
          <a:bodyPr wrap="none" lIns="91417" tIns="45708" rIns="91417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_tradnl" altLang="es-ES_tradnl" sz="2800" b="1" dirty="0" err="1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Carbon</a:t>
            </a:r>
            <a:r>
              <a:rPr lang="es-ES_tradnl" altLang="es-ES_tradnl" sz="2800" b="1" dirty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s-ES_tradnl" altLang="es-ES_tradnl" sz="2800" b="1" dirty="0" err="1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Neutrality</a:t>
            </a:r>
            <a:r>
              <a:rPr lang="es-ES_tradnl" altLang="es-ES_tradnl" sz="2800" b="1" dirty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2050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F6D9A699-F787-42B7-8EAE-735012B38646}"/>
              </a:ext>
            </a:extLst>
          </p:cNvPr>
          <p:cNvSpPr txBox="1"/>
          <p:nvPr/>
        </p:nvSpPr>
        <p:spPr>
          <a:xfrm>
            <a:off x="11231900" y="4176031"/>
            <a:ext cx="9012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L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50%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L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(65 MtCO2</a:t>
            </a:r>
            <a:r>
              <a:rPr lang="es-CL" sz="1100" baseline="-25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e</a:t>
            </a:r>
            <a:r>
              <a:rPr lang="es-CL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)</a:t>
            </a:r>
            <a:endParaRPr lang="es-CL" sz="1100" baseline="-250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F6D9A699-F787-42B7-8EAE-735012B38646}"/>
              </a:ext>
            </a:extLst>
          </p:cNvPr>
          <p:cNvSpPr txBox="1"/>
          <p:nvPr/>
        </p:nvSpPr>
        <p:spPr>
          <a:xfrm>
            <a:off x="11231899" y="2499653"/>
            <a:ext cx="9012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L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50%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L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(65 MtCO2</a:t>
            </a:r>
            <a:r>
              <a:rPr lang="es-CL" sz="1100" baseline="-25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e</a:t>
            </a:r>
            <a:r>
              <a:rPr lang="es-CL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)</a:t>
            </a:r>
            <a:endParaRPr lang="es-CL" sz="1100" baseline="-250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784093" y="1276441"/>
            <a:ext cx="100995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130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9725026" y="180662"/>
            <a:ext cx="796290" cy="882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72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58E1F65-FDED-3442-9AA2-809173067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83932"/>
              </p:ext>
            </p:extLst>
          </p:nvPr>
        </p:nvGraphicFramePr>
        <p:xfrm>
          <a:off x="957262" y="1390919"/>
          <a:ext cx="10211068" cy="4831323"/>
        </p:xfrm>
        <a:graphic>
          <a:graphicData uri="http://schemas.openxmlformats.org/drawingml/2006/table">
            <a:tbl>
              <a:tblPr firstRow="1" firstCol="1" bandRow="1"/>
              <a:tblGrid>
                <a:gridCol w="1485900">
                  <a:extLst>
                    <a:ext uri="{9D8B030D-6E8A-4147-A177-3AD203B41FA5}">
                      <a16:colId xmlns:a16="http://schemas.microsoft.com/office/drawing/2014/main" xmlns="" val="2086446019"/>
                    </a:ext>
                  </a:extLst>
                </a:gridCol>
                <a:gridCol w="1106862">
                  <a:extLst>
                    <a:ext uri="{9D8B030D-6E8A-4147-A177-3AD203B41FA5}">
                      <a16:colId xmlns:a16="http://schemas.microsoft.com/office/drawing/2014/main" xmlns="" val="1292079243"/>
                    </a:ext>
                  </a:extLst>
                </a:gridCol>
                <a:gridCol w="3088282">
                  <a:extLst>
                    <a:ext uri="{9D8B030D-6E8A-4147-A177-3AD203B41FA5}">
                      <a16:colId xmlns:a16="http://schemas.microsoft.com/office/drawing/2014/main" xmlns="" val="1175844297"/>
                    </a:ext>
                  </a:extLst>
                </a:gridCol>
                <a:gridCol w="4530024">
                  <a:extLst>
                    <a:ext uri="{9D8B030D-6E8A-4147-A177-3AD203B41FA5}">
                      <a16:colId xmlns:a16="http://schemas.microsoft.com/office/drawing/2014/main" xmlns="" val="1822789430"/>
                    </a:ext>
                  </a:extLst>
                </a:gridCol>
              </a:tblGrid>
              <a:tr h="222943">
                <a:tc gridSpan="2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341" marR="7341" marT="73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Current </a:t>
                      </a:r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NDC</a:t>
                      </a:r>
                    </a:p>
                  </a:txBody>
                  <a:tcPr marL="7341" marR="7341" marT="73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New NDC (proposal)</a:t>
                      </a:r>
                    </a:p>
                  </a:txBody>
                  <a:tcPr marL="7341" marR="7341" marT="73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0088752"/>
                  </a:ext>
                </a:extLst>
              </a:tr>
              <a:tr h="375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341" marR="7341" marT="7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GHG</a:t>
                      </a:r>
                    </a:p>
                  </a:txBody>
                  <a:tcPr marL="7341" marR="7341" marT="73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Emission intensity (tCO2/PIB): </a:t>
                      </a:r>
                    </a:p>
                    <a:p>
                      <a:pPr marL="457200" lvl="1" indent="0" algn="l" rtl="0" fontAlgn="ctr">
                        <a:buFontTx/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- 30% (unconditional and  </a:t>
                      </a:r>
                    </a:p>
                    <a:p>
                      <a:pPr marL="457200" lvl="1" indent="0" algn="l" rtl="0" fontAlgn="ctr">
                        <a:buFontTx/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- 45% (conditional) by 2030</a:t>
                      </a:r>
                    </a:p>
                    <a:p>
                      <a:pPr marL="457200" lvl="1" indent="0" algn="l" rtl="0" fontAlgn="ctr">
                        <a:buFontTx/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Based on 2007 emissions. </a:t>
                      </a:r>
                    </a:p>
                  </a:txBody>
                  <a:tcPr marL="7341" marR="7341" marT="73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Absolute 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emissions: 95 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MMtCO</a:t>
                      </a:r>
                      <a:r>
                        <a:rPr lang="en-US" sz="1400" b="0" i="0" u="none" strike="noStrike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by 2030</a:t>
                      </a:r>
                    </a:p>
                  </a:txBody>
                  <a:tcPr marL="7341" marR="7341" marT="73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8134087"/>
                  </a:ext>
                </a:extLst>
              </a:tr>
              <a:tr h="4384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341" marR="7341" marT="7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Carbon budget 2020-2030: 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1,100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MMtCO</a:t>
                      </a:r>
                      <a:r>
                        <a:rPr lang="en-US" sz="1400" b="0" i="0" u="none" strike="noStrike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341" marR="7341" marT="73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0947274"/>
                  </a:ext>
                </a:extLst>
              </a:tr>
              <a:tr h="37572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341" marR="7341" marT="7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Emissions Peak: 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2025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341" marR="7341" marT="73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7795585"/>
                  </a:ext>
                </a:extLst>
              </a:tr>
              <a:tr h="86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341" marR="7341" marT="7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Black carbon</a:t>
                      </a:r>
                    </a:p>
                  </a:txBody>
                  <a:tcPr marL="7341" marR="7341" marT="7341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No</a:t>
                      </a:r>
                      <a:r>
                        <a:rPr lang="en-US" sz="14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goal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341" marR="7341" marT="7341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At least 25% by 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2030, based on 2016 emissions.</a:t>
                      </a:r>
                      <a:r>
                        <a:rPr lang="en-US" sz="14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b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Achieved</a:t>
                      </a:r>
                      <a:r>
                        <a:rPr lang="en-US" sz="14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mainly through National Air Quality Policies.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341" marR="7341" marT="73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9250362"/>
                  </a:ext>
                </a:extLst>
              </a:tr>
              <a:tr h="438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341" marR="7341" marT="7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Sustainable Management</a:t>
                      </a:r>
                    </a:p>
                  </a:txBody>
                  <a:tcPr marL="7341" marR="7341" marT="73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100,000ha mainly with native</a:t>
                      </a:r>
                      <a:r>
                        <a:rPr lang="en-US" sz="14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species. 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341" marR="7341" marT="73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200,000ha with native species, by 2030.</a:t>
                      </a:r>
                    </a:p>
                  </a:txBody>
                  <a:tcPr marL="7341" marR="7341" marT="73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532037"/>
                  </a:ext>
                </a:extLst>
              </a:tr>
              <a:tr h="30808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341" marR="7341" marT="7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Conditional </a:t>
                      </a:r>
                      <a:r>
                        <a:rPr lang="en-US" sz="14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to Native Forest Bill.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341" marR="7341" marT="73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Equivalent</a:t>
                      </a:r>
                      <a:r>
                        <a:rPr lang="en-US" sz="14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to a reduction between</a:t>
                      </a:r>
                      <a:r>
                        <a:rPr lang="en-US" sz="14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0.9-1.2 MMtCO</a:t>
                      </a:r>
                      <a:r>
                        <a:rPr lang="en-US" sz="1400" b="0" i="0" u="none" strike="noStrike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by 2030.</a:t>
                      </a:r>
                    </a:p>
                  </a:txBody>
                  <a:tcPr marL="7341" marR="7341" marT="73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3242751"/>
                  </a:ext>
                </a:extLst>
              </a:tr>
              <a:tr h="4384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341" marR="7341" marT="7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Afforestation</a:t>
                      </a:r>
                    </a:p>
                  </a:txBody>
                  <a:tcPr marL="7341" marR="7341" marT="7341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100,000ha mainly with native species.</a:t>
                      </a:r>
                    </a:p>
                  </a:txBody>
                  <a:tcPr marL="7341" marR="7341" marT="7341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200,000ha: at least 100,000ha with permanent</a:t>
                      </a:r>
                      <a:r>
                        <a:rPr lang="en-US" sz="14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coverage; of these, at least 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70,000ha with native species.</a:t>
                      </a:r>
                    </a:p>
                  </a:txBody>
                  <a:tcPr marL="7341" marR="7341" marT="73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3115271"/>
                  </a:ext>
                </a:extLst>
              </a:tr>
              <a:tr h="2471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341" marR="7341" marT="7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341" marR="7341" marT="73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Equivalent</a:t>
                      </a:r>
                      <a:r>
                        <a:rPr lang="en-US" sz="14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to a reduction between</a:t>
                      </a:r>
                      <a:r>
                        <a:rPr lang="en-US" sz="14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3.0-3.4 MMtCO</a:t>
                      </a:r>
                      <a:r>
                        <a:rPr lang="en-US" sz="1400" b="0" i="0" u="none" strike="noStrike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by 2030.</a:t>
                      </a:r>
                    </a:p>
                  </a:txBody>
                  <a:tcPr marL="7341" marR="7341" marT="73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3033186"/>
                  </a:ext>
                </a:extLst>
              </a:tr>
              <a:tr h="86952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341" marR="7341" marT="7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Reduce degradation and deforestation</a:t>
                      </a:r>
                    </a:p>
                  </a:txBody>
                  <a:tcPr marL="7341" marR="7341" marT="73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No</a:t>
                      </a:r>
                      <a:r>
                        <a:rPr lang="en-US" sz="14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goal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341" marR="7341" marT="73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Reduction of 25%</a:t>
                      </a:r>
                      <a:r>
                        <a:rPr lang="en-US" sz="14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emissions due to degradation</a:t>
                      </a:r>
                      <a:r>
                        <a:rPr lang="en-US" sz="14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and deforestation of the native forest by 2030, considering the average emissions between 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2001-2013. </a:t>
                      </a:r>
                    </a:p>
                  </a:txBody>
                  <a:tcPr marL="7341" marR="7341" marT="73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5646087"/>
                  </a:ext>
                </a:extLst>
              </a:tr>
              <a:tr h="247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341" marR="7341" marT="7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Equivalent</a:t>
                      </a:r>
                      <a:r>
                        <a:rPr lang="en-US" sz="14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to a reduction between 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2.5 - 3.0 MMtCO</a:t>
                      </a:r>
                      <a:r>
                        <a:rPr lang="en-US" sz="1400" b="0" i="0" u="none" strike="noStrike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by 2030.</a:t>
                      </a:r>
                    </a:p>
                  </a:txBody>
                  <a:tcPr marL="7341" marR="7341" marT="73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9724662"/>
                  </a:ext>
                </a:extLst>
              </a:tr>
            </a:tbl>
          </a:graphicData>
        </a:graphic>
      </p:graphicFrame>
      <p:pic>
        <p:nvPicPr>
          <p:cNvPr id="6" name="Picture 6" descr="C:\Users\francisca.villalon\Desktop\pictos-02.png">
            <a:extLst>
              <a:ext uri="{FF2B5EF4-FFF2-40B4-BE49-F238E27FC236}">
                <a16:creationId xmlns:a16="http://schemas.microsoft.com/office/drawing/2014/main" xmlns="" id="{285A0562-296E-CE45-97FF-EF788D4C5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035" y="1844538"/>
            <a:ext cx="1588591" cy="11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francisca.villalon\Desktop\pictos-01.png">
            <a:extLst>
              <a:ext uri="{FF2B5EF4-FFF2-40B4-BE49-F238E27FC236}">
                <a16:creationId xmlns:a16="http://schemas.microsoft.com/office/drawing/2014/main" xmlns="" id="{C1704D85-C925-1147-8A30-AC6B7B72A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035" y="4153479"/>
            <a:ext cx="1662282" cy="125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8ACD98B7-88CA-453A-83E2-9BF328A34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966" y="179806"/>
            <a:ext cx="10475743" cy="46565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100" b="1" dirty="0">
                <a:solidFill>
                  <a:schemeClr val="accent5">
                    <a:lumMod val="50000"/>
                  </a:schemeClr>
                </a:solidFill>
              </a:rPr>
              <a:t>Chile </a:t>
            </a:r>
            <a:r>
              <a:rPr lang="en-US" sz="3100" b="1" dirty="0" smtClean="0">
                <a:solidFill>
                  <a:schemeClr val="accent5">
                    <a:lumMod val="50000"/>
                  </a:schemeClr>
                </a:solidFill>
              </a:rPr>
              <a:t>has updated it’s </a:t>
            </a:r>
            <a:r>
              <a:rPr lang="en-US" sz="3100" b="1" dirty="0">
                <a:solidFill>
                  <a:schemeClr val="accent5">
                    <a:lumMod val="50000"/>
                  </a:schemeClr>
                </a:solidFill>
              </a:rPr>
              <a:t>NDCs</a:t>
            </a:r>
          </a:p>
        </p:txBody>
      </p:sp>
      <p:pic>
        <p:nvPicPr>
          <p:cNvPr id="12" name="Imagen 4">
            <a:extLst>
              <a:ext uri="{FF2B5EF4-FFF2-40B4-BE49-F238E27FC236}">
                <a16:creationId xmlns:a16="http://schemas.microsoft.com/office/drawing/2014/main" xmlns="" id="{208DE169-FF14-47EE-B50A-29B574849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66" y="0"/>
            <a:ext cx="2159342" cy="172122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>
            <a:off x="6461180" y="1171576"/>
            <a:ext cx="8626" cy="48313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6452315" y="1390919"/>
            <a:ext cx="4716015" cy="14166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17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xmlns="" id="{D90BC819-F791-4BC2-83CF-4FB604B9CA5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28167" y="989823"/>
          <a:ext cx="8511358" cy="67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0" y="6721475"/>
            <a:ext cx="12192000" cy="149225"/>
          </a:xfrm>
          <a:prstGeom prst="rect">
            <a:avLst/>
          </a:prstGeom>
          <a:solidFill>
            <a:srgbClr val="00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6149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9236075" y="62214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772" indent="-28568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724" indent="-22854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816" indent="-22854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907" indent="-22854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998" indent="-228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086" indent="-228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178" indent="-228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268" indent="-228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62AA831-E7D4-4005-A352-29B9565BEF59}" type="slidenum">
              <a:rPr lang="es-ES_tradnl" altLang="es-CL">
                <a:solidFill>
                  <a:srgbClr val="898989"/>
                </a:solidFill>
                <a:latin typeface="Helvetica"/>
              </a:rPr>
              <a:pPr/>
              <a:t>6</a:t>
            </a:fld>
            <a:endParaRPr lang="es-ES_tradnl" altLang="es-CL">
              <a:solidFill>
                <a:srgbClr val="898989"/>
              </a:solidFill>
              <a:latin typeface="Helvetica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xmlns="" id="{976BAB0B-F0EA-6147-B575-49E49CD49ABD}"/>
              </a:ext>
            </a:extLst>
          </p:cNvPr>
          <p:cNvSpPr/>
          <p:nvPr/>
        </p:nvSpPr>
        <p:spPr>
          <a:xfrm>
            <a:off x="0" y="6719890"/>
            <a:ext cx="12192000" cy="149225"/>
          </a:xfrm>
          <a:prstGeom prst="rect">
            <a:avLst/>
          </a:prstGeom>
          <a:solidFill>
            <a:srgbClr val="283540"/>
          </a:solidFill>
          <a:ln>
            <a:solidFill>
              <a:srgbClr val="283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3" name="CuadroTexto 16">
            <a:extLst>
              <a:ext uri="{FF2B5EF4-FFF2-40B4-BE49-F238E27FC236}">
                <a16:creationId xmlns:a16="http://schemas.microsoft.com/office/drawing/2014/main" xmlns="" id="{8641BA34-07C4-44C1-937A-F0480BA8A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07" y="402433"/>
            <a:ext cx="5461705" cy="523196"/>
          </a:xfrm>
          <a:prstGeom prst="rect">
            <a:avLst/>
          </a:prstGeom>
          <a:solidFill>
            <a:srgbClr val="283540"/>
          </a:solidFill>
          <a:ln>
            <a:noFill/>
          </a:ln>
        </p:spPr>
        <p:txBody>
          <a:bodyPr wrap="none" lIns="91417" tIns="45708" rIns="91417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_tradnl" altLang="es-ES_tradnl" sz="2800" b="1" dirty="0" err="1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Measure</a:t>
            </a:r>
            <a:r>
              <a:rPr lang="es-ES_tradnl" altLang="es-ES_tradnl" sz="2800" b="1" dirty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s-ES_tradnl" altLang="es-ES_tradnl" sz="2800" b="1" dirty="0" err="1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contributions</a:t>
            </a:r>
            <a:r>
              <a:rPr lang="es-ES_tradnl" altLang="es-ES_tradnl" sz="2800" b="1" dirty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s-ES_tradnl" altLang="es-ES_tradnl" sz="2800" b="1" dirty="0" err="1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by</a:t>
            </a:r>
            <a:r>
              <a:rPr lang="es-ES_tradnl" altLang="es-ES_tradnl" sz="2800" b="1" dirty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2050</a:t>
            </a: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E05B177E-47DF-4C76-92CC-84EF4D24268B}"/>
              </a:ext>
            </a:extLst>
          </p:cNvPr>
          <p:cNvSpPr/>
          <p:nvPr/>
        </p:nvSpPr>
        <p:spPr>
          <a:xfrm>
            <a:off x="329419" y="6498154"/>
            <a:ext cx="10832809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-384209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L" sz="900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s-C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 Gas pipelines measure is not graphed (&lt;1%). </a:t>
            </a:r>
            <a:r>
              <a:rPr lang="es-CL" sz="900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s-C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 District heating and geothermal are not graphed (&lt;1%). </a:t>
            </a:r>
            <a:r>
              <a:rPr lang="es-CL" sz="900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s-C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 EE: Energy efficiency.  Modal shift and new minimum energy performance standards are not graphed (&lt;1%).</a:t>
            </a: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xmlns="" id="{F71EEE5C-58D0-4445-8C6B-B6400D9F96F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0749" y="1588548"/>
          <a:ext cx="11538857" cy="486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CuadroTexto 3">
            <a:extLst>
              <a:ext uri="{FF2B5EF4-FFF2-40B4-BE49-F238E27FC236}">
                <a16:creationId xmlns:a16="http://schemas.microsoft.com/office/drawing/2014/main" xmlns="" id="{51D335F7-BC5D-4348-B74E-23862390E7A5}"/>
              </a:ext>
            </a:extLst>
          </p:cNvPr>
          <p:cNvSpPr txBox="1"/>
          <p:nvPr/>
        </p:nvSpPr>
        <p:spPr>
          <a:xfrm>
            <a:off x="3037747" y="1128703"/>
            <a:ext cx="194065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Industry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</a:p>
        </p:txBody>
      </p:sp>
      <p:sp>
        <p:nvSpPr>
          <p:cNvPr id="24" name="CuadroTexto 4">
            <a:extLst>
              <a:ext uri="{FF2B5EF4-FFF2-40B4-BE49-F238E27FC236}">
                <a16:creationId xmlns:a16="http://schemas.microsoft.com/office/drawing/2014/main" xmlns="" id="{766A25E7-FCF7-4C08-8E6C-FC3FE64A676F}"/>
              </a:ext>
            </a:extLst>
          </p:cNvPr>
          <p:cNvSpPr txBox="1"/>
          <p:nvPr/>
        </p:nvSpPr>
        <p:spPr>
          <a:xfrm>
            <a:off x="5087980" y="1128704"/>
            <a:ext cx="173373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Green Hydrogen</a:t>
            </a:r>
            <a:r>
              <a:rPr kumimoji="0" lang="es-CL" sz="12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21%</a:t>
            </a:r>
          </a:p>
        </p:txBody>
      </p:sp>
      <p:sp>
        <p:nvSpPr>
          <p:cNvPr id="25" name="CuadroTexto 5">
            <a:extLst>
              <a:ext uri="{FF2B5EF4-FFF2-40B4-BE49-F238E27FC236}">
                <a16:creationId xmlns:a16="http://schemas.microsoft.com/office/drawing/2014/main" xmlns="" id="{57559839-8C7B-4CC5-87B8-3B4B04EF731C}"/>
              </a:ext>
            </a:extLst>
          </p:cNvPr>
          <p:cNvSpPr txBox="1"/>
          <p:nvPr/>
        </p:nvSpPr>
        <p:spPr>
          <a:xfrm>
            <a:off x="6855174" y="1120155"/>
            <a:ext cx="143968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Electromobiity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17%</a:t>
            </a:r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xmlns="" id="{910DEEB6-7AE7-47F1-800F-102112232B4B}"/>
              </a:ext>
            </a:extLst>
          </p:cNvPr>
          <p:cNvSpPr txBox="1"/>
          <p:nvPr/>
        </p:nvSpPr>
        <p:spPr>
          <a:xfrm>
            <a:off x="8328317" y="1039364"/>
            <a:ext cx="1414179" cy="6232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15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Sustainable Building</a:t>
            </a:r>
            <a:r>
              <a:rPr kumimoji="0" lang="es-CL" sz="115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s-CL" sz="11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17%</a:t>
            </a:r>
          </a:p>
        </p:txBody>
      </p:sp>
      <p:sp>
        <p:nvSpPr>
          <p:cNvPr id="27" name="CuadroTexto 6">
            <a:extLst>
              <a:ext uri="{FF2B5EF4-FFF2-40B4-BE49-F238E27FC236}">
                <a16:creationId xmlns:a16="http://schemas.microsoft.com/office/drawing/2014/main" xmlns="" id="{86DCDAE0-F541-4609-8BC4-07FBD182CD55}"/>
              </a:ext>
            </a:extLst>
          </p:cNvPr>
          <p:cNvSpPr txBox="1"/>
          <p:nvPr/>
        </p:nvSpPr>
        <p:spPr>
          <a:xfrm>
            <a:off x="9775957" y="1017722"/>
            <a:ext cx="99079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Coal Phase Out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13%</a:t>
            </a:r>
          </a:p>
        </p:txBody>
      </p:sp>
      <p:sp>
        <p:nvSpPr>
          <p:cNvPr id="28" name="CuadroTexto 6">
            <a:extLst>
              <a:ext uri="{FF2B5EF4-FFF2-40B4-BE49-F238E27FC236}">
                <a16:creationId xmlns:a16="http://schemas.microsoft.com/office/drawing/2014/main" xmlns="" id="{0914B52A-0C94-474A-BAE0-622610D19D03}"/>
              </a:ext>
            </a:extLst>
          </p:cNvPr>
          <p:cNvSpPr txBox="1"/>
          <p:nvPr/>
        </p:nvSpPr>
        <p:spPr>
          <a:xfrm>
            <a:off x="10918392" y="1110054"/>
            <a:ext cx="48767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7%</a:t>
            </a:r>
          </a:p>
        </p:txBody>
      </p:sp>
      <p:sp>
        <p:nvSpPr>
          <p:cNvPr id="16" name="1 Llamada rectangular"/>
          <p:cNvSpPr/>
          <p:nvPr/>
        </p:nvSpPr>
        <p:spPr>
          <a:xfrm>
            <a:off x="4978400" y="2619214"/>
            <a:ext cx="1651000" cy="1388905"/>
          </a:xfrm>
          <a:prstGeom prst="wedgeRectCallout">
            <a:avLst>
              <a:gd name="adj1" fmla="val -9404"/>
              <a:gd name="adj2" fmla="val 86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00" dirty="0">
                <a:solidFill>
                  <a:schemeClr val="tx1"/>
                </a:solidFill>
              </a:rPr>
              <a:t>Green hydrogen replaces diesel in engine uses in industry and mining.</a:t>
            </a:r>
          </a:p>
          <a:p>
            <a:endParaRPr lang="es-CL" sz="1000" u="sng" dirty="0">
              <a:solidFill>
                <a:schemeClr val="tx1"/>
              </a:solidFill>
            </a:endParaRPr>
          </a:p>
          <a:p>
            <a:r>
              <a:rPr lang="es-CL" sz="1000" u="sng" dirty="0">
                <a:solidFill>
                  <a:schemeClr val="tx1"/>
                </a:solidFill>
              </a:rPr>
              <a:t>2050 Goal </a:t>
            </a:r>
          </a:p>
          <a:p>
            <a:r>
              <a:rPr lang="es-CL" sz="1000" dirty="0">
                <a:solidFill>
                  <a:schemeClr val="tx1"/>
                </a:solidFill>
              </a:rPr>
              <a:t>37% open pit mining</a:t>
            </a:r>
          </a:p>
          <a:p>
            <a:r>
              <a:rPr lang="es-CL" sz="1000" dirty="0">
                <a:solidFill>
                  <a:schemeClr val="tx1"/>
                </a:solidFill>
              </a:rPr>
              <a:t>8%  underground mining</a:t>
            </a:r>
          </a:p>
          <a:p>
            <a:r>
              <a:rPr lang="es-CL" sz="1000" dirty="0">
                <a:solidFill>
                  <a:schemeClr val="tx1"/>
                </a:solidFill>
              </a:rPr>
              <a:t>12%  various industries</a:t>
            </a:r>
          </a:p>
        </p:txBody>
      </p:sp>
      <p:sp>
        <p:nvSpPr>
          <p:cNvPr id="17" name="1 Llamada rectangular"/>
          <p:cNvSpPr/>
          <p:nvPr/>
        </p:nvSpPr>
        <p:spPr>
          <a:xfrm>
            <a:off x="6222049" y="4836160"/>
            <a:ext cx="1909579" cy="1109779"/>
          </a:xfrm>
          <a:prstGeom prst="wedgeRectCallout">
            <a:avLst>
              <a:gd name="adj1" fmla="val -28623"/>
              <a:gd name="adj2" fmla="val -726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00" dirty="0">
                <a:solidFill>
                  <a:schemeClr val="tx1"/>
                </a:solidFill>
              </a:rPr>
              <a:t>Green hydrogen replaces diesel use in freight transport.</a:t>
            </a:r>
          </a:p>
          <a:p>
            <a:endParaRPr lang="es-CL" sz="1000" dirty="0">
              <a:solidFill>
                <a:schemeClr val="tx1"/>
              </a:solidFill>
            </a:endParaRPr>
          </a:p>
          <a:p>
            <a:r>
              <a:rPr lang="es-CL" sz="1000" u="sng" dirty="0">
                <a:solidFill>
                  <a:schemeClr val="tx1"/>
                </a:solidFill>
              </a:rPr>
              <a:t>2050 Goal </a:t>
            </a:r>
          </a:p>
          <a:p>
            <a:r>
              <a:rPr lang="es-CL" sz="1000" dirty="0">
                <a:solidFill>
                  <a:schemeClr val="tx1"/>
                </a:solidFill>
              </a:rPr>
              <a:t>85% of transport with a capacity over 5 tons</a:t>
            </a:r>
          </a:p>
        </p:txBody>
      </p:sp>
      <p:sp>
        <p:nvSpPr>
          <p:cNvPr id="19" name="1 Llamada rectangular"/>
          <p:cNvSpPr/>
          <p:nvPr/>
        </p:nvSpPr>
        <p:spPr>
          <a:xfrm>
            <a:off x="7373257" y="2122456"/>
            <a:ext cx="1651000" cy="907764"/>
          </a:xfrm>
          <a:prstGeom prst="wedgeRectCallout">
            <a:avLst>
              <a:gd name="adj1" fmla="val 27021"/>
              <a:gd name="adj2" fmla="val 637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00" dirty="0">
                <a:solidFill>
                  <a:schemeClr val="tx1"/>
                </a:solidFill>
              </a:rPr>
              <a:t>Electric heating in homes</a:t>
            </a:r>
          </a:p>
          <a:p>
            <a:endParaRPr lang="es-CL" sz="1000" dirty="0">
              <a:solidFill>
                <a:schemeClr val="tx1"/>
              </a:solidFill>
            </a:endParaRPr>
          </a:p>
          <a:p>
            <a:r>
              <a:rPr lang="es-CL" sz="1000" u="sng" dirty="0">
                <a:solidFill>
                  <a:schemeClr val="tx1"/>
                </a:solidFill>
              </a:rPr>
              <a:t>2050 Goal </a:t>
            </a:r>
          </a:p>
          <a:p>
            <a:r>
              <a:rPr lang="es-CL" sz="1000" dirty="0">
                <a:solidFill>
                  <a:schemeClr val="tx1"/>
                </a:solidFill>
              </a:rPr>
              <a:t>57% houses</a:t>
            </a:r>
          </a:p>
          <a:p>
            <a:r>
              <a:rPr lang="es-CL" sz="1000" dirty="0">
                <a:solidFill>
                  <a:schemeClr val="tx1"/>
                </a:solidFill>
              </a:rPr>
              <a:t>70% apartments</a:t>
            </a:r>
          </a:p>
        </p:txBody>
      </p:sp>
      <p:sp>
        <p:nvSpPr>
          <p:cNvPr id="29" name="1 Llamada rectangular"/>
          <p:cNvSpPr/>
          <p:nvPr/>
        </p:nvSpPr>
        <p:spPr>
          <a:xfrm>
            <a:off x="9858136" y="2794000"/>
            <a:ext cx="1330960" cy="987585"/>
          </a:xfrm>
          <a:prstGeom prst="wedgeRectCallout">
            <a:avLst>
              <a:gd name="adj1" fmla="val 5647"/>
              <a:gd name="adj2" fmla="val -935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00" dirty="0">
                <a:solidFill>
                  <a:schemeClr val="tx1"/>
                </a:solidFill>
              </a:rPr>
              <a:t>Coal power plant phase out.</a:t>
            </a:r>
          </a:p>
          <a:p>
            <a:endParaRPr lang="es-CL" sz="1000" u="sng" dirty="0">
              <a:solidFill>
                <a:schemeClr val="tx1"/>
              </a:solidFill>
            </a:endParaRPr>
          </a:p>
          <a:p>
            <a:r>
              <a:rPr lang="es-CL" sz="1000" u="sng" dirty="0">
                <a:solidFill>
                  <a:schemeClr val="tx1"/>
                </a:solidFill>
              </a:rPr>
              <a:t>2040 Goal</a:t>
            </a:r>
          </a:p>
          <a:p>
            <a:r>
              <a:rPr lang="es-CL" sz="1000" dirty="0">
                <a:solidFill>
                  <a:schemeClr val="tx1"/>
                </a:solidFill>
              </a:rPr>
              <a:t>100%  coal power plant withdrawal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9725026" y="180662"/>
            <a:ext cx="796290" cy="809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6F0BE9-14D8-6945-9940-952FD1CE6392}"/>
              </a:ext>
            </a:extLst>
          </p:cNvPr>
          <p:cNvSpPr txBox="1"/>
          <p:nvPr/>
        </p:nvSpPr>
        <p:spPr>
          <a:xfrm>
            <a:off x="159656" y="1601800"/>
            <a:ext cx="2728632" cy="46355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lnSpc>
                <a:spcPct val="117000"/>
              </a:lnSpc>
            </a:pPr>
            <a:r>
              <a:rPr lang="en-US" sz="1100" dirty="0"/>
              <a:t>Minimum energy standards engines (100HP)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Energy management systems 2.5%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Coal phase out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Distributed generation PV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Electric heating – public, commercial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Vulnerable housing insulation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Insulation improvement existing homes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Solar thermal systems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Electric heating- residential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Taxis 100%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Private vehicles 60%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Public transportation – RM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Commercial vehicles 60%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Public transportation – regions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Freight transport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Engine uses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Biogas generation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Engine electrification – other mining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Engine electrification – commercial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Engine electrification – industry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Thermal electrification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Engine electrification— copper mining</a:t>
            </a:r>
          </a:p>
          <a:p>
            <a:pPr algn="r">
              <a:lnSpc>
                <a:spcPct val="117000"/>
              </a:lnSpc>
            </a:pPr>
            <a:r>
              <a:rPr lang="en-US" sz="1100" dirty="0"/>
              <a:t>Solar thermal systems</a:t>
            </a:r>
          </a:p>
        </p:txBody>
      </p:sp>
    </p:spTree>
    <p:extLst>
      <p:ext uri="{BB962C8B-B14F-4D97-AF65-F5344CB8AC3E}">
        <p14:creationId xmlns:p14="http://schemas.microsoft.com/office/powerpoint/2010/main" val="33730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B89634F-E347-49F1-BD3C-4AE0AD0DBBC1}"/>
              </a:ext>
            </a:extLst>
          </p:cNvPr>
          <p:cNvSpPr txBox="1"/>
          <p:nvPr/>
        </p:nvSpPr>
        <p:spPr>
          <a:xfrm>
            <a:off x="399198" y="1358382"/>
            <a:ext cx="37252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FY 2017: First year of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Regulated installations: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– Boilers and Turbines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Regulated pollutants: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– CO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PM, NOx, SO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 US$/Ton CO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</a:t>
            </a:r>
          </a:p>
        </p:txBody>
      </p:sp>
      <p:pic>
        <p:nvPicPr>
          <p:cNvPr id="6" name="Imagen 11">
            <a:extLst>
              <a:ext uri="{FF2B5EF4-FFF2-40B4-BE49-F238E27FC236}">
                <a16:creationId xmlns:a16="http://schemas.microsoft.com/office/drawing/2014/main" xmlns="" id="{4E1DAC3D-A874-4E56-8EE4-C377EBA1F7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AF4F1"/>
              </a:clrFrom>
              <a:clrTo>
                <a:srgbClr val="FAF4F1">
                  <a:alpha val="0"/>
                </a:srgbClr>
              </a:clrTo>
            </a:clrChange>
          </a:blip>
          <a:srcRect l="53612" t="39236" r="28027" b="38889"/>
          <a:stretch/>
        </p:blipFill>
        <p:spPr>
          <a:xfrm>
            <a:off x="1447949" y="4640055"/>
            <a:ext cx="2127647" cy="1588990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Gráfico 12">
            <a:extLst>
              <a:ext uri="{FF2B5EF4-FFF2-40B4-BE49-F238E27FC236}">
                <a16:creationId xmlns:a16="http://schemas.microsoft.com/office/drawing/2014/main" xmlns="" id="{04582059-13D1-4422-9CE4-9503A008AC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631538"/>
              </p:ext>
            </p:extLst>
          </p:nvPr>
        </p:nvGraphicFramePr>
        <p:xfrm>
          <a:off x="4600058" y="1278763"/>
          <a:ext cx="26496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16BF6178-A381-44B8-A9A8-4349800E5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328389"/>
              </p:ext>
            </p:extLst>
          </p:nvPr>
        </p:nvGraphicFramePr>
        <p:xfrm>
          <a:off x="8562082" y="1278763"/>
          <a:ext cx="264795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DD4A622B-D9B2-124A-A6B5-EECBEF8421B4}"/>
              </a:ext>
            </a:extLst>
          </p:cNvPr>
          <p:cNvSpPr txBox="1">
            <a:spLocks/>
          </p:cNvSpPr>
          <p:nvPr/>
        </p:nvSpPr>
        <p:spPr>
          <a:xfrm>
            <a:off x="347966" y="251362"/>
            <a:ext cx="10846060" cy="5235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Carbon/local pollutants tax: two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years of successful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operation</a:t>
            </a:r>
            <a:endParaRPr lang="es-CL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xmlns="" id="{8939C27B-F02D-974A-B9A5-D24A9E8E752A}"/>
              </a:ext>
            </a:extLst>
          </p:cNvPr>
          <p:cNvGrpSpPr/>
          <p:nvPr/>
        </p:nvGrpSpPr>
        <p:grpSpPr>
          <a:xfrm>
            <a:off x="4051744" y="5166558"/>
            <a:ext cx="3441752" cy="954107"/>
            <a:chOff x="3422643" y="5166558"/>
            <a:chExt cx="3441752" cy="954107"/>
          </a:xfrm>
        </p:grpSpPr>
        <p:sp>
          <p:nvSpPr>
            <p:cNvPr id="8" name="CuadroTexto 5">
              <a:extLst>
                <a:ext uri="{FF2B5EF4-FFF2-40B4-BE49-F238E27FC236}">
                  <a16:creationId xmlns:a16="http://schemas.microsoft.com/office/drawing/2014/main" xmlns="" id="{CB1FA0F8-9084-4F63-B336-6519093D35B9}"/>
                </a:ext>
              </a:extLst>
            </p:cNvPr>
            <p:cNvSpPr txBox="1"/>
            <p:nvPr/>
          </p:nvSpPr>
          <p:spPr>
            <a:xfrm>
              <a:off x="3422643" y="5166558"/>
              <a:ext cx="1873114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</a:t>
              </a:r>
              <a:r>
                <a:rPr lang="en-US" sz="14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2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: 33,6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MMTon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PM: 5,3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kTon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NOx: 51,7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kTon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SO</a:t>
              </a:r>
              <a:r>
                <a:rPr lang="en-US" sz="14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2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: 43,8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kTon</a:t>
              </a:r>
              <a:endParaRPr lang="es-C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958AA5AB-D10F-4C23-8B8E-6BE8119E589B}"/>
                </a:ext>
              </a:extLst>
            </p:cNvPr>
            <p:cNvSpPr txBox="1"/>
            <p:nvPr/>
          </p:nvSpPr>
          <p:spPr>
            <a:xfrm>
              <a:off x="5623380" y="5483191"/>
              <a:ext cx="1241015" cy="338554"/>
            </a:xfrm>
            <a:prstGeom prst="rect">
              <a:avLst/>
            </a:prstGeom>
            <a:solidFill>
              <a:schemeClr val="tx2"/>
            </a:solidFill>
            <a:ln>
              <a:noFill/>
              <a:prstDash val="lgDash"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CL" sz="1600" dirty="0">
                  <a:solidFill>
                    <a:schemeClr val="bg1"/>
                  </a:solidFill>
                </a:rPr>
                <a:t>MUSD 191</a:t>
              </a:r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xmlns="" id="{5799A329-5292-5F4A-9D5C-06BF8ACB7AD0}"/>
                </a:ext>
              </a:extLst>
            </p:cNvPr>
            <p:cNvCxnSpPr>
              <a:cxnSpLocks/>
            </p:cNvCxnSpPr>
            <p:nvPr/>
          </p:nvCxnSpPr>
          <p:spPr>
            <a:xfrm>
              <a:off x="5414683" y="5166558"/>
              <a:ext cx="0" cy="95410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xmlns="" id="{62942F06-8E3C-D149-904C-1D687734C7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4683" y="5652468"/>
              <a:ext cx="208697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xmlns="" id="{F5A3A580-3D55-D246-8548-0B40C19290E2}"/>
              </a:ext>
            </a:extLst>
          </p:cNvPr>
          <p:cNvGrpSpPr/>
          <p:nvPr/>
        </p:nvGrpSpPr>
        <p:grpSpPr>
          <a:xfrm>
            <a:off x="8209306" y="5166558"/>
            <a:ext cx="3500065" cy="954107"/>
            <a:chOff x="7779311" y="5166558"/>
            <a:chExt cx="3500065" cy="954107"/>
          </a:xfrm>
        </p:grpSpPr>
        <p:sp>
          <p:nvSpPr>
            <p:cNvPr id="20" name="CuadroTexto 5">
              <a:extLst>
                <a:ext uri="{FF2B5EF4-FFF2-40B4-BE49-F238E27FC236}">
                  <a16:creationId xmlns:a16="http://schemas.microsoft.com/office/drawing/2014/main" xmlns="" id="{234F6997-30E9-F345-A441-8F062C267A13}"/>
                </a:ext>
              </a:extLst>
            </p:cNvPr>
            <p:cNvSpPr txBox="1"/>
            <p:nvPr/>
          </p:nvSpPr>
          <p:spPr>
            <a:xfrm>
              <a:off x="7779311" y="5166558"/>
              <a:ext cx="1873114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</a:t>
              </a:r>
              <a:r>
                <a:rPr lang="en-US" sz="14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2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: 33,3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MMTon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PM: 4,9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kTon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NOx: 50,7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kTon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SO</a:t>
              </a:r>
              <a:r>
                <a:rPr lang="en-US" sz="14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2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: 43,8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kTon</a:t>
              </a:r>
              <a:endParaRPr lang="es-C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xmlns="" id="{7B57CBA4-886B-304D-A09E-3A460A99F697}"/>
                </a:ext>
              </a:extLst>
            </p:cNvPr>
            <p:cNvSpPr txBox="1"/>
            <p:nvPr/>
          </p:nvSpPr>
          <p:spPr>
            <a:xfrm>
              <a:off x="10038361" y="5483191"/>
              <a:ext cx="1241015" cy="338554"/>
            </a:xfrm>
            <a:prstGeom prst="rect">
              <a:avLst/>
            </a:prstGeom>
            <a:solidFill>
              <a:schemeClr val="tx2"/>
            </a:solidFill>
            <a:ln>
              <a:noFill/>
              <a:prstDash val="lgDash"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CL" sz="1600" dirty="0">
                  <a:solidFill>
                    <a:schemeClr val="bg1"/>
                  </a:solidFill>
                </a:rPr>
                <a:t>MUSD 187</a:t>
              </a:r>
            </a:p>
          </p:txBody>
        </p: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xmlns="" id="{20DF541F-67A9-5740-B37B-FD4E65B8E2B1}"/>
                </a:ext>
              </a:extLst>
            </p:cNvPr>
            <p:cNvCxnSpPr>
              <a:cxnSpLocks/>
            </p:cNvCxnSpPr>
            <p:nvPr/>
          </p:nvCxnSpPr>
          <p:spPr>
            <a:xfrm>
              <a:off x="9829664" y="5166558"/>
              <a:ext cx="0" cy="95410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xmlns="" id="{C200F46B-B4A6-1B4D-84A6-36B57F77C9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29664" y="5652468"/>
              <a:ext cx="208697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1E64122-9DBD-4D1B-9F99-F10626795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66" y="0"/>
            <a:ext cx="2159342" cy="17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B89634F-E347-49F1-BD3C-4AE0AD0DBBC1}"/>
              </a:ext>
            </a:extLst>
          </p:cNvPr>
          <p:cNvSpPr txBox="1"/>
          <p:nvPr/>
        </p:nvSpPr>
        <p:spPr>
          <a:xfrm>
            <a:off x="347966" y="916917"/>
            <a:ext cx="719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August 2018: President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Piñera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sent a national tax reform to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Congress, including two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major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changes to the green tax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7453061-A53E-7C4E-B083-AF71F376CF29}"/>
              </a:ext>
            </a:extLst>
          </p:cNvPr>
          <p:cNvSpPr/>
          <p:nvPr/>
        </p:nvSpPr>
        <p:spPr>
          <a:xfrm>
            <a:off x="7417360" y="2583849"/>
            <a:ext cx="42562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Change in threshold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Regulated installations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&gt; 25,000 tCO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and/or &gt; 100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tMP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Only combustion processes 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Creates a complementary offsets scheme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 GHG and local pollutants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Was approved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by both chambers of the National Congress last January.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B2940152-3640-4F12-A2AD-A4D15C8A0FC9}"/>
              </a:ext>
            </a:extLst>
          </p:cNvPr>
          <p:cNvGrpSpPr/>
          <p:nvPr/>
        </p:nvGrpSpPr>
        <p:grpSpPr>
          <a:xfrm>
            <a:off x="382379" y="2045363"/>
            <a:ext cx="7034981" cy="4132844"/>
            <a:chOff x="382379" y="2045363"/>
            <a:chExt cx="7034981" cy="413284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2A1EC82D-CC2D-8C4F-BE0C-D5D6817DF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379" y="2045363"/>
              <a:ext cx="7034981" cy="4132844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xmlns="" id="{F5C807B5-E62A-4073-AFF8-E68029F13C0C}"/>
                </a:ext>
              </a:extLst>
            </p:cNvPr>
            <p:cNvSpPr/>
            <p:nvPr/>
          </p:nvSpPr>
          <p:spPr>
            <a:xfrm>
              <a:off x="4089862" y="5719156"/>
              <a:ext cx="1147156" cy="2992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CCC03BE-1DBF-4561-BA22-1EBF83997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66" y="0"/>
            <a:ext cx="2159342" cy="17212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86931019-0AB7-4E8B-AA39-A650D4FD0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966" y="179806"/>
            <a:ext cx="10475743" cy="46565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100" b="1" dirty="0" smtClean="0">
                <a:solidFill>
                  <a:schemeClr val="accent5">
                    <a:lumMod val="50000"/>
                  </a:schemeClr>
                </a:solidFill>
              </a:rPr>
              <a:t>Changes to the Green tax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757988" y="0"/>
            <a:ext cx="443401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B89634F-E347-49F1-BD3C-4AE0AD0DBBC1}"/>
              </a:ext>
            </a:extLst>
          </p:cNvPr>
          <p:cNvSpPr txBox="1"/>
          <p:nvPr/>
        </p:nvSpPr>
        <p:spPr>
          <a:xfrm>
            <a:off x="347966" y="788129"/>
            <a:ext cx="721193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bill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in Congress since on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Jan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Main figures: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Establishes a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carbon neutrality goal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by 2050.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Creates a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Long-term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Climate Strategy.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Assigns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sectoral responsibilities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mitigation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 adaptation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measures.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Establishes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limits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for GHG and black carbon (by installation, groups of sources, sectors…)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Strengthens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 give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continuity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 policies, plans, programs and actions on climate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Carbon Pricing: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Creates a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market to trade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the emission reductions resulting from the surplus in the fulfilment of the emission limits and from mitigation projects elsewhere to meet the standards.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Accepts the 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use of ITMOs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from international sources.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CCC03BE-1DBF-4561-BA22-1EBF83997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66" y="0"/>
            <a:ext cx="2159342" cy="17212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86931019-0AB7-4E8B-AA39-A650D4FD0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966" y="179806"/>
            <a:ext cx="10475743" cy="465653"/>
          </a:xfrm>
        </p:spPr>
        <p:txBody>
          <a:bodyPr anchor="t">
            <a:noAutofit/>
          </a:bodyPr>
          <a:lstStyle/>
          <a:p>
            <a:pPr algn="l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Climate Change framework bill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3" descr="A picture containing tower, clock&#10;&#10;Description automatically generated">
            <a:extLst>
              <a:ext uri="{FF2B5EF4-FFF2-40B4-BE49-F238E27FC236}">
                <a16:creationId xmlns:a16="http://schemas.microsoft.com/office/drawing/2014/main" xmlns="" id="{B6B093A2-37E0-40ED-991D-E583E7B81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88" y="1084586"/>
            <a:ext cx="4434012" cy="443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1095</Words>
  <Application>Microsoft Office PowerPoint</Application>
  <PresentationFormat>Panorámica</PresentationFormat>
  <Paragraphs>217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Times New Roman</vt:lpstr>
      <vt:lpstr>Verdana</vt:lpstr>
      <vt:lpstr>Tema de Office</vt:lpstr>
      <vt:lpstr>Climate Action status in Chile/carbon tax update  CPLC Americas Working Group Call  Tuesday, May 19, 2020  Juan Pedro Searle </vt:lpstr>
      <vt:lpstr>Presentación de PowerPoint</vt:lpstr>
      <vt:lpstr>Presentación de PowerPoint</vt:lpstr>
      <vt:lpstr>Presentación de PowerPoint</vt:lpstr>
      <vt:lpstr>Chile has updated it’s NDCs</vt:lpstr>
      <vt:lpstr>Presentación de PowerPoint</vt:lpstr>
      <vt:lpstr>Presentación de PowerPoint</vt:lpstr>
      <vt:lpstr>Changes to the Green tax</vt:lpstr>
      <vt:lpstr>Climate Change framework bill</vt:lpstr>
      <vt:lpstr>Climate Action status in Chile/carbon tax update  CPLC Americas Working Group Call  Tuesday, May 19, 9:00-11:00 AM EST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Chile &amp; Climate Change: Context, NDC and Climate Action</dc:title>
  <dc:creator>Francisco Dall'Orso León</dc:creator>
  <cp:lastModifiedBy>Juan Pedro Searle</cp:lastModifiedBy>
  <cp:revision>66</cp:revision>
  <dcterms:created xsi:type="dcterms:W3CDTF">2020-01-10T16:08:40Z</dcterms:created>
  <dcterms:modified xsi:type="dcterms:W3CDTF">2020-05-19T14:01:54Z</dcterms:modified>
</cp:coreProperties>
</file>