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76" r:id="rId2"/>
  </p:sldMasterIdLst>
  <p:notesMasterIdLst>
    <p:notesMasterId r:id="rId8"/>
  </p:notesMasterIdLst>
  <p:sldIdLst>
    <p:sldId id="280" r:id="rId3"/>
    <p:sldId id="297" r:id="rId4"/>
    <p:sldId id="313" r:id="rId5"/>
    <p:sldId id="312" r:id="rId6"/>
    <p:sldId id="31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296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4036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754" userDrawn="1">
          <p15:clr>
            <a:srgbClr val="A4A3A4"/>
          </p15:clr>
        </p15:guide>
        <p15:guide id="10" orient="horz" pos="618" userDrawn="1">
          <p15:clr>
            <a:srgbClr val="A4A3A4"/>
          </p15:clr>
        </p15:guide>
        <p15:guide id="11" orient="horz" pos="572" userDrawn="1">
          <p15:clr>
            <a:srgbClr val="A4A3A4"/>
          </p15:clr>
        </p15:guide>
        <p15:guide id="12" pos="1481" userDrawn="1">
          <p15:clr>
            <a:srgbClr val="A4A3A4"/>
          </p15:clr>
        </p15:guide>
        <p15:guide id="13" pos="574" userDrawn="1">
          <p15:clr>
            <a:srgbClr val="A4A3A4"/>
          </p15:clr>
        </p15:guide>
        <p15:guide id="14" pos="393" userDrawn="1">
          <p15:clr>
            <a:srgbClr val="A4A3A4"/>
          </p15:clr>
        </p15:guide>
        <p15:guide id="15" pos="7348" userDrawn="1">
          <p15:clr>
            <a:srgbClr val="A4A3A4"/>
          </p15:clr>
        </p15:guide>
        <p15:guide id="16" pos="4928" userDrawn="1">
          <p15:clr>
            <a:srgbClr val="A4A3A4"/>
          </p15:clr>
        </p15:guide>
        <p15:guide id="17" pos="4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莉娜 李" initials="" lastIdx="1" clrIdx="0"/>
  <p:cmAuthor id="1" name="Martina Kehrer" initials="MA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6A9"/>
    <a:srgbClr val="852DA0"/>
    <a:srgbClr val="FFFFFF"/>
    <a:srgbClr val="709330"/>
    <a:srgbClr val="0D97FF"/>
    <a:srgbClr val="71C2FF"/>
    <a:srgbClr val="53B5FF"/>
    <a:srgbClr val="2F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19"/>
    <p:restoredTop sz="94716"/>
  </p:normalViewPr>
  <p:slideViewPr>
    <p:cSldViewPr showGuides="1">
      <p:cViewPr varScale="1">
        <p:scale>
          <a:sx n="81" d="100"/>
          <a:sy n="81" d="100"/>
        </p:scale>
        <p:origin x="173" y="62"/>
      </p:cViewPr>
      <p:guideLst>
        <p:guide orient="horz" pos="2296"/>
        <p:guide orient="horz" pos="935"/>
        <p:guide orient="horz" pos="4036"/>
        <p:guide orient="horz" pos="3521"/>
        <p:guide orient="horz" pos="1344"/>
        <p:guide orient="horz" pos="1979"/>
        <p:guide orient="horz" pos="210"/>
        <p:guide orient="horz" pos="754"/>
        <p:guide orient="horz" pos="618"/>
        <p:guide orient="horz" pos="572"/>
        <p:guide pos="1481"/>
        <p:guide pos="574"/>
        <p:guide pos="393"/>
        <p:guide pos="7348"/>
        <p:guide pos="4928"/>
        <p:guide pos="4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1A0EF-FAD6-47F8-B2CB-A09A2FF85B54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1D5AF-A58B-4E7C-8402-8504D207B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79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5612F1F-9A94-D046-AD0C-431508DD79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96976"/>
            <a:ext cx="12192000" cy="56569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30" name="Titel 1"/>
          <p:cNvSpPr>
            <a:spLocks noGrp="1"/>
          </p:cNvSpPr>
          <p:nvPr>
            <p:ph type="ctrTitle"/>
          </p:nvPr>
        </p:nvSpPr>
        <p:spPr>
          <a:xfrm>
            <a:off x="814917" y="1600355"/>
            <a:ext cx="10462683" cy="1180574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1" name="Untertitel 2"/>
          <p:cNvSpPr>
            <a:spLocks noGrp="1"/>
          </p:cNvSpPr>
          <p:nvPr>
            <p:ph type="subTitle" idx="1"/>
          </p:nvPr>
        </p:nvSpPr>
        <p:spPr>
          <a:xfrm>
            <a:off x="814917" y="2900536"/>
            <a:ext cx="10462683" cy="81649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3D782D-F52F-C849-B3C4-A1E24761F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-12880"/>
            <a:ext cx="3261074" cy="9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1"/>
            <a:ext cx="12192000" cy="620689"/>
          </a:xfrm>
          <a:prstGeom prst="rect">
            <a:avLst/>
          </a:prstGeom>
          <a:solidFill>
            <a:srgbClr val="12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Rechteck 16"/>
          <p:cNvSpPr/>
          <p:nvPr userDrawn="1"/>
        </p:nvSpPr>
        <p:spPr>
          <a:xfrm>
            <a:off x="2" y="620690"/>
            <a:ext cx="12191999" cy="168395"/>
          </a:xfrm>
          <a:prstGeom prst="rect">
            <a:avLst/>
          </a:prstGeom>
          <a:solidFill>
            <a:srgbClr val="70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id="{5565CC6D-735F-2944-8BB1-DFAE7EF299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23435"/>
            <a:ext cx="12191999" cy="334566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A3A25F8-E131-8A47-BCA7-263CF2F13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0688"/>
          </a:xfrm>
          <a:prstGeom prst="rect">
            <a:avLst/>
          </a:prstGeom>
          <a:noFill/>
        </p:spPr>
        <p:txBody>
          <a:bodyPr lIns="612000" rIns="14400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C6063DE2-411B-D948-8BD3-F7CF2F756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402" y="786016"/>
            <a:ext cx="11472596" cy="566510"/>
          </a:xfrm>
          <a:noFill/>
        </p:spPr>
        <p:txBody>
          <a:bodyPr lIns="144000" rIns="144000" anchor="ctr">
            <a:norm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930319-A1A9-DB43-96EE-DCE5C32CD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917" y="1557338"/>
            <a:ext cx="10945283" cy="4824412"/>
          </a:xfrm>
        </p:spPr>
        <p:txBody>
          <a:bodyPr>
            <a:normAutofit/>
          </a:bodyPr>
          <a:lstStyle>
            <a:lvl1pPr marL="215900" indent="-215900">
              <a:tabLst/>
              <a:defRPr sz="1600" b="0"/>
            </a:lvl1pPr>
            <a:lvl2pPr marL="482600" indent="-266700">
              <a:tabLst/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DAA78271-E8DB-334D-B1F6-497D6614F9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7139" y="6525346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E9AD748B-931D-0C4D-9CC5-D5B75902FC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02381" y="6525346"/>
            <a:ext cx="4992555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28" name="Foliennummernplatzhalter 27">
            <a:extLst>
              <a:ext uri="{FF2B5EF4-FFF2-40B4-BE49-F238E27FC236}">
                <a16:creationId xmlns:a16="http://schemas.microsoft.com/office/drawing/2014/main" id="{BF1B823E-1695-924D-980E-29F6CCFE2B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95485" y="6523436"/>
            <a:ext cx="949187" cy="33456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5D73E41C-00C2-4618-BA4A-4D395B85B4D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74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AA8FC3B-CE3A-4D4D-83DB-2902502661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20688"/>
            <a:ext cx="12192000" cy="280831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0" y="-1"/>
            <a:ext cx="12192000" cy="620689"/>
          </a:xfrm>
          <a:prstGeom prst="rect">
            <a:avLst/>
          </a:prstGeom>
          <a:solidFill>
            <a:srgbClr val="12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Rechteck 16"/>
          <p:cNvSpPr/>
          <p:nvPr userDrawn="1"/>
        </p:nvSpPr>
        <p:spPr>
          <a:xfrm>
            <a:off x="2" y="620690"/>
            <a:ext cx="12191999" cy="168395"/>
          </a:xfrm>
          <a:prstGeom prst="rect">
            <a:avLst/>
          </a:prstGeom>
          <a:solidFill>
            <a:srgbClr val="70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A3A25F8-E131-8A47-BCA7-263CF2F13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0688"/>
          </a:xfrm>
          <a:prstGeom prst="rect">
            <a:avLst/>
          </a:prstGeom>
          <a:noFill/>
        </p:spPr>
        <p:txBody>
          <a:bodyPr lIns="612000" rIns="14400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C6063DE2-411B-D948-8BD3-F7CF2F756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918" y="3429000"/>
            <a:ext cx="10894965" cy="576064"/>
          </a:xfrm>
          <a:noFill/>
        </p:spPr>
        <p:txBody>
          <a:bodyPr lIns="144000" rIns="144000" anchor="ctr">
            <a:norm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03BF6788-6D90-074D-92CF-3C6EE79E78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23435"/>
            <a:ext cx="12191999" cy="334566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41FECF-AA94-4D4C-876D-53EB89074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917" y="4149080"/>
            <a:ext cx="10945283" cy="223267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1400" b="0"/>
            </a:lvl2pPr>
            <a:lvl3pPr marL="914400" indent="0">
              <a:buNone/>
              <a:defRPr sz="1400" b="0"/>
            </a:lvl3pPr>
            <a:lvl4pPr marL="1371600" indent="0">
              <a:buNone/>
              <a:defRPr sz="1400" b="0"/>
            </a:lvl4pPr>
            <a:lvl5pPr marL="1828800" indent="0">
              <a:buNone/>
              <a:defRPr sz="14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72837E41-2CE3-AF47-9A6F-A98C6D4662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7139" y="6525346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31E2A1C5-CCB2-A644-8554-1AE460E28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02381" y="6525346"/>
            <a:ext cx="4992555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28" name="Foliennummernplatzhalter 27">
            <a:extLst>
              <a:ext uri="{FF2B5EF4-FFF2-40B4-BE49-F238E27FC236}">
                <a16:creationId xmlns:a16="http://schemas.microsoft.com/office/drawing/2014/main" id="{FE424D25-A0FD-5741-93DC-CADA92C2CD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95485" y="6523436"/>
            <a:ext cx="949187" cy="33456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5D73E41C-00C2-4618-BA4A-4D395B85B4D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528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AA8FC3B-CE3A-4D4D-83DB-2902502661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89084"/>
            <a:ext cx="6096000" cy="57343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0" y="-1"/>
            <a:ext cx="12192000" cy="620689"/>
          </a:xfrm>
          <a:prstGeom prst="rect">
            <a:avLst/>
          </a:prstGeom>
          <a:solidFill>
            <a:srgbClr val="12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Rechteck 16"/>
          <p:cNvSpPr/>
          <p:nvPr userDrawn="1"/>
        </p:nvSpPr>
        <p:spPr>
          <a:xfrm>
            <a:off x="2" y="620690"/>
            <a:ext cx="12191999" cy="168395"/>
          </a:xfrm>
          <a:prstGeom prst="rect">
            <a:avLst/>
          </a:prstGeom>
          <a:solidFill>
            <a:srgbClr val="70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A3A25F8-E131-8A47-BCA7-263CF2F13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0688"/>
          </a:xfrm>
          <a:prstGeom prst="rect">
            <a:avLst/>
          </a:prstGeom>
          <a:noFill/>
        </p:spPr>
        <p:txBody>
          <a:bodyPr lIns="612000" rIns="14400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C6063DE2-411B-D948-8BD3-F7CF2F756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7530" y="794469"/>
            <a:ext cx="5612671" cy="978347"/>
          </a:xfrm>
          <a:noFill/>
        </p:spPr>
        <p:txBody>
          <a:bodyPr lIns="144000" rIns="144000" anchor="ctr">
            <a:norm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F9762995-0966-A548-8D75-512176B12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23435"/>
            <a:ext cx="12191999" cy="334566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67C799B0-2BFE-7A41-A042-7C7D0A0759AE}"/>
              </a:ext>
            </a:extLst>
          </p:cNvPr>
          <p:cNvSpPr txBox="1">
            <a:spLocks/>
          </p:cNvSpPr>
          <p:nvPr userDrawn="1"/>
        </p:nvSpPr>
        <p:spPr>
          <a:xfrm>
            <a:off x="10896535" y="6523434"/>
            <a:ext cx="1295467" cy="334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3E41C-00C2-4618-BA4A-4D395B85B4DC}" type="slidenum">
              <a:rPr lang="de-DE" sz="1400" smtClean="0">
                <a:solidFill>
                  <a:schemeClr val="bg1"/>
                </a:solidFill>
              </a:rPr>
              <a:pPr/>
              <a:t>‹#›</a:t>
            </a:fld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0" name="Datumsplatzhalter 5">
            <a:extLst>
              <a:ext uri="{FF2B5EF4-FFF2-40B4-BE49-F238E27FC236}">
                <a16:creationId xmlns:a16="http://schemas.microsoft.com/office/drawing/2014/main" id="{6FE82122-2144-CD47-969C-AA2219FB31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7139" y="6523434"/>
            <a:ext cx="2494552" cy="334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7D29B365-DC0C-C445-B5A0-67CA38089A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99723" y="6523434"/>
            <a:ext cx="4992555" cy="334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C75E40-7DB4-174D-8C8D-75A5D308B2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16114"/>
            <a:ext cx="5664200" cy="4465637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1400" b="0"/>
            </a:lvl2pPr>
            <a:lvl3pPr marL="914400" indent="0">
              <a:buNone/>
              <a:defRPr sz="1400" b="0"/>
            </a:lvl3pPr>
            <a:lvl4pPr marL="1371600" indent="0">
              <a:buNone/>
              <a:defRPr sz="1400" b="0"/>
            </a:lvl4pPr>
            <a:lvl5pPr marL="1828800" indent="0">
              <a:buNone/>
              <a:defRPr sz="14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2484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ChangeArrowheads="1"/>
          </p:cNvSpPr>
          <p:nvPr userDrawn="1"/>
        </p:nvSpPr>
        <p:spPr bwMode="auto">
          <a:xfrm>
            <a:off x="0" y="6572250"/>
            <a:ext cx="12192000" cy="285750"/>
          </a:xfrm>
          <a:prstGeom prst="rect">
            <a:avLst/>
          </a:prstGeom>
          <a:solidFill>
            <a:srgbClr val="1266A9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863600" y="1449240"/>
            <a:ext cx="10464800" cy="435292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b="0" baseline="0"/>
            </a:lvl1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bearbeitenTextmasterformat</a:t>
            </a:r>
            <a:r>
              <a:rPr lang="de-DE" dirty="0"/>
              <a:t> </a:t>
            </a:r>
            <a:r>
              <a:rPr lang="de-DE" dirty="0" err="1"/>
              <a:t>bearbeitenTextmasterformat</a:t>
            </a:r>
            <a:r>
              <a:rPr lang="de-DE" dirty="0"/>
              <a:t> </a:t>
            </a:r>
            <a:r>
              <a:rPr lang="de-DE" dirty="0" err="1"/>
              <a:t>bearbeitenTextmasterformat</a:t>
            </a:r>
            <a:r>
              <a:rPr lang="de-DE" dirty="0"/>
              <a:t>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814917" y="6546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BDC7F13-5C05-4B45-9273-E0A5ED3819B0}" type="datetime1">
              <a:rPr lang="de-DE" smtClean="0"/>
              <a:t>18.05.2020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95733" y="6546880"/>
            <a:ext cx="4992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Carbon Action Partnership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4623" y="6546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D73E41C-00C2-4618-BA4A-4D395B85B4D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0" y="-1"/>
            <a:ext cx="10848528" cy="620689"/>
          </a:xfrm>
          <a:prstGeom prst="rect">
            <a:avLst/>
          </a:prstGeom>
          <a:solidFill>
            <a:srgbClr val="70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0" y="608037"/>
            <a:ext cx="10848528" cy="300013"/>
          </a:xfrm>
          <a:prstGeom prst="rect">
            <a:avLst/>
          </a:prstGeom>
          <a:solidFill>
            <a:srgbClr val="12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21F7855-CB7A-374C-B2DD-815B150FF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12" y="0"/>
            <a:ext cx="68658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5612F1F-9A94-D046-AD0C-431508DD79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96976"/>
            <a:ext cx="12192000" cy="56569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31" name="Untertitel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12192000" cy="1739036"/>
          </a:xfrm>
          <a:solidFill>
            <a:srgbClr val="FFFFFF">
              <a:alpha val="75000"/>
            </a:srgbClr>
          </a:solidFill>
        </p:spPr>
        <p:txBody>
          <a:bodyPr lIns="540000" bIns="468000" anchor="b" anchorCtr="0">
            <a:normAutofit/>
          </a:bodyPr>
          <a:lstStyle>
            <a:lvl1pPr marL="0" indent="0" algn="l">
              <a:buNone/>
              <a:defRPr sz="20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1F1ACD-5A68-FB42-AE7E-C646583AA623}"/>
              </a:ext>
            </a:extLst>
          </p:cNvPr>
          <p:cNvSpPr txBox="1"/>
          <p:nvPr userDrawn="1"/>
        </p:nvSpPr>
        <p:spPr>
          <a:xfrm>
            <a:off x="479376" y="4849996"/>
            <a:ext cx="1094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TITELMASTERFORMAT BEARBEITEN</a:t>
            </a:r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0F8810-D6A9-CD45-AB14-0C65D9424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-12880"/>
            <a:ext cx="3261074" cy="9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9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48ED5-4186-4A4A-A97F-03DFD54F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626" y="6309321"/>
            <a:ext cx="2844800" cy="361593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850C2-9AD6-BE46-B700-2BDF77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381" y="6318910"/>
            <a:ext cx="4985907" cy="352002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DD3CE421-BC79-A844-B31F-544858821D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244" y="1"/>
            <a:ext cx="11277956" cy="794491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96B1AFE-6129-7649-B42A-17E12CA7A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42" y="781307"/>
            <a:ext cx="11277956" cy="441929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C83449B0-B245-8A41-B625-7C5AC6D661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670912"/>
            <a:ext cx="911423" cy="18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11978D9-FEEC-4849-BAED-054496D249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773238"/>
            <a:ext cx="11229975" cy="4248050"/>
          </a:xfrm>
        </p:spPr>
        <p:txBody>
          <a:bodyPr>
            <a:normAutofit/>
          </a:bodyPr>
          <a:lstStyle>
            <a:lvl1pPr marL="215900" indent="-215900">
              <a:tabLst/>
              <a:defRPr sz="1600" b="0"/>
            </a:lvl1pPr>
            <a:lvl2pPr marL="482600" indent="-266700">
              <a:tabLst/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5" name="Foliennummernplatzhalter 11">
            <a:extLst>
              <a:ext uri="{FF2B5EF4-FFF2-40B4-BE49-F238E27FC236}">
                <a16:creationId xmlns:a16="http://schemas.microsoft.com/office/drawing/2014/main" id="{5E13F86B-199A-6044-81B5-822BE7F3E9DA}"/>
              </a:ext>
            </a:extLst>
          </p:cNvPr>
          <p:cNvSpPr txBox="1">
            <a:spLocks/>
          </p:cNvSpPr>
          <p:nvPr userDrawn="1"/>
        </p:nvSpPr>
        <p:spPr>
          <a:xfrm>
            <a:off x="11184565" y="6354910"/>
            <a:ext cx="672075" cy="31600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3E41C-00C2-4618-BA4A-4D395B85B4DC}" type="slidenum">
              <a:rPr lang="de-DE" sz="1200" smtClean="0">
                <a:solidFill>
                  <a:schemeClr val="tx2"/>
                </a:solidFill>
              </a:rPr>
              <a:pPr/>
              <a:t>‹#›</a:t>
            </a:fld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id="{D0AE74E5-991D-7643-9455-3C3CB8E669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5" y="6318909"/>
            <a:ext cx="916800" cy="18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</p:spTree>
    <p:extLst>
      <p:ext uri="{BB962C8B-B14F-4D97-AF65-F5344CB8AC3E}">
        <p14:creationId xmlns:p14="http://schemas.microsoft.com/office/powerpoint/2010/main" val="86051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48ED5-4186-4A4A-A97F-03DFD54F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984" y="6309321"/>
            <a:ext cx="2844800" cy="361593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850C2-9AD6-BE46-B700-2BDF77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381" y="6318910"/>
            <a:ext cx="4985907" cy="352002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id="{429F93CC-A252-2A43-A1D6-3F59F6DD03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670912"/>
            <a:ext cx="911423" cy="18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820C919-10B3-F940-91FE-6AF353E0BA07}"/>
              </a:ext>
            </a:extLst>
          </p:cNvPr>
          <p:cNvSpPr txBox="1">
            <a:spLocks/>
          </p:cNvSpPr>
          <p:nvPr userDrawn="1"/>
        </p:nvSpPr>
        <p:spPr>
          <a:xfrm>
            <a:off x="11184565" y="6354910"/>
            <a:ext cx="672075" cy="31600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3E41C-00C2-4618-BA4A-4D395B85B4DC}" type="slidenum">
              <a:rPr lang="de-DE" sz="1200" smtClean="0">
                <a:solidFill>
                  <a:schemeClr val="tx2"/>
                </a:solidFill>
              </a:rPr>
              <a:pPr/>
              <a:t>‹#›</a:t>
            </a:fld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F3413C25-0806-BE45-AF3A-79668E943C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5" y="6318909"/>
            <a:ext cx="916800" cy="18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4CE2148-1A3B-D549-83F5-ACE799829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244" y="1"/>
            <a:ext cx="11277956" cy="794491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82C8F7D-6F3B-224F-96F9-E3FDBA0410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42" y="692696"/>
            <a:ext cx="11277956" cy="441929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831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6E0C5D48-A04C-F147-9E91-0EFFC4C136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67E610-33DD-DA4B-99AF-6B653283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5126"/>
            <a:ext cx="5423959" cy="13356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75A1F3A1-A2B8-0943-A131-52D2CA95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7595" y="6361919"/>
            <a:ext cx="3607659" cy="23543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id="{F3A4B144-3970-1346-AFF3-169C810CB3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670912"/>
            <a:ext cx="911423" cy="36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5" name="Foliennummernplatzhalter 11">
            <a:extLst>
              <a:ext uri="{FF2B5EF4-FFF2-40B4-BE49-F238E27FC236}">
                <a16:creationId xmlns:a16="http://schemas.microsoft.com/office/drawing/2014/main" id="{81D56A4A-D057-3D43-97DC-A08BD1579C5E}"/>
              </a:ext>
            </a:extLst>
          </p:cNvPr>
          <p:cNvSpPr txBox="1">
            <a:spLocks/>
          </p:cNvSpPr>
          <p:nvPr userDrawn="1"/>
        </p:nvSpPr>
        <p:spPr>
          <a:xfrm>
            <a:off x="11184565" y="6354910"/>
            <a:ext cx="672075" cy="31600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3E41C-00C2-4618-BA4A-4D395B85B4DC}" type="slidenum">
              <a:rPr lang="de-DE" sz="1200" smtClean="0">
                <a:solidFill>
                  <a:schemeClr val="tx2"/>
                </a:solidFill>
              </a:rPr>
              <a:pPr/>
              <a:t>‹#›</a:t>
            </a:fld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id="{4101D96F-555E-3042-A3FA-F9F89D811A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318909"/>
            <a:ext cx="911423" cy="36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BF4A9AE-6DB8-2B47-BE7F-013337C7C1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844676"/>
            <a:ext cx="5423959" cy="4321175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51101673-BC45-A64B-A786-F5CE4ED4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984" y="6309321"/>
            <a:ext cx="2844800" cy="361593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194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6E0C5D48-A04C-F147-9E91-0EFFC4C136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"/>
            <a:ext cx="6096000" cy="3428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A9CB8F9-A746-1A41-90BB-8249E30E17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6934" y="3429000"/>
            <a:ext cx="6112933" cy="34163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478534FF-3E7B-284D-BD72-6768EDA91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88" y="332656"/>
            <a:ext cx="5424592" cy="100186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8CD78529-20E9-7048-9638-DD2BA05F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1707" y="6329608"/>
            <a:ext cx="4985907" cy="377305"/>
          </a:xfrm>
        </p:spPr>
        <p:txBody>
          <a:bodyPr anchor="ctr"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id="{57605659-A658-EF40-9CF3-DFDA4FBE1C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670912"/>
            <a:ext cx="911423" cy="36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25" name="Foliennummernplatzhalter 11">
            <a:extLst>
              <a:ext uri="{FF2B5EF4-FFF2-40B4-BE49-F238E27FC236}">
                <a16:creationId xmlns:a16="http://schemas.microsoft.com/office/drawing/2014/main" id="{F9F24CF1-C523-D240-830A-ABD7A3E321AC}"/>
              </a:ext>
            </a:extLst>
          </p:cNvPr>
          <p:cNvSpPr txBox="1">
            <a:spLocks/>
          </p:cNvSpPr>
          <p:nvPr userDrawn="1"/>
        </p:nvSpPr>
        <p:spPr>
          <a:xfrm>
            <a:off x="11184565" y="6354910"/>
            <a:ext cx="672075" cy="31600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3E41C-00C2-4618-BA4A-4D395B85B4DC}" type="slidenum">
              <a:rPr lang="de-DE" sz="1200" smtClean="0">
                <a:solidFill>
                  <a:schemeClr val="tx2"/>
                </a:solidFill>
              </a:rPr>
              <a:pPr/>
              <a:t>‹#›</a:t>
            </a:fld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FA25FA98-3867-3448-908B-3F259E831B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318909"/>
            <a:ext cx="911423" cy="36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740A92D-486D-F14F-A186-0E5EE7C78C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335088"/>
            <a:ext cx="5423959" cy="194945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1400" b="0"/>
            </a:lvl2pPr>
            <a:lvl3pPr marL="914400" indent="0">
              <a:buNone/>
              <a:defRPr sz="1400" b="0"/>
            </a:lvl3pPr>
            <a:lvl4pPr marL="1371600" indent="0">
              <a:buNone/>
              <a:defRPr sz="1400" b="0"/>
            </a:lvl4pPr>
            <a:lvl5pPr marL="1828800" indent="0">
              <a:buNone/>
              <a:defRPr sz="14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95A69B76-EA45-264D-9575-E7AF5559CE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251" y="3595688"/>
            <a:ext cx="5538389" cy="2497616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1400" b="0"/>
            </a:lvl2pPr>
            <a:lvl3pPr marL="914400" indent="0">
              <a:buNone/>
              <a:defRPr sz="1400" b="0"/>
            </a:lvl3pPr>
            <a:lvl4pPr marL="1371600" indent="0">
              <a:buNone/>
              <a:defRPr sz="1400" b="0"/>
            </a:lvl4pPr>
            <a:lvl5pPr marL="1828800" indent="0">
              <a:buNone/>
              <a:defRPr sz="14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7774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7E610-33DD-DA4B-99AF-6B653283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6"/>
            <a:ext cx="5568619" cy="162371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7D555D8-4647-D942-81DB-C7C4C42210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365124"/>
            <a:ext cx="5508921" cy="5656264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0" i="1">
                <a:solidFill>
                  <a:schemeClr val="accent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a </a:t>
            </a:r>
            <a:r>
              <a:rPr lang="de-DE" dirty="0" err="1"/>
              <a:t>quote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highlight</a:t>
            </a:r>
            <a:endParaRPr lang="de-DE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CD8284E-DA1E-974F-A2AF-5C94385F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381" y="6318910"/>
            <a:ext cx="4985907" cy="352002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A62C09-DFE6-C34C-9881-E0F415F46B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1" y="2060576"/>
            <a:ext cx="5568619" cy="3960813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1400" b="0"/>
            </a:lvl2pPr>
            <a:lvl3pPr marL="914400" indent="0">
              <a:buNone/>
              <a:defRPr sz="1400" b="0"/>
            </a:lvl3pPr>
            <a:lvl4pPr marL="1371600" indent="0">
              <a:buNone/>
              <a:defRPr sz="1400" b="0"/>
            </a:lvl4pPr>
            <a:lvl5pPr marL="1828800" indent="0">
              <a:buNone/>
              <a:defRPr sz="14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4C67BFDD-610B-4647-9A40-2D04BDE7C8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670912"/>
            <a:ext cx="911423" cy="18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7" name="Foliennummernplatzhalter 11">
            <a:extLst>
              <a:ext uri="{FF2B5EF4-FFF2-40B4-BE49-F238E27FC236}">
                <a16:creationId xmlns:a16="http://schemas.microsoft.com/office/drawing/2014/main" id="{39978A86-DBD7-AD4A-BD31-3B9363E36A95}"/>
              </a:ext>
            </a:extLst>
          </p:cNvPr>
          <p:cNvSpPr txBox="1">
            <a:spLocks/>
          </p:cNvSpPr>
          <p:nvPr userDrawn="1"/>
        </p:nvSpPr>
        <p:spPr>
          <a:xfrm>
            <a:off x="11184565" y="6354910"/>
            <a:ext cx="672075" cy="31600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3E41C-00C2-4618-BA4A-4D395B85B4DC}" type="slidenum">
              <a:rPr lang="de-DE" sz="1200" smtClean="0">
                <a:solidFill>
                  <a:schemeClr val="tx2"/>
                </a:solidFill>
              </a:rPr>
              <a:pPr/>
              <a:t>‹#›</a:t>
            </a:fld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id="{EF5B2072-11B8-7A43-891E-1BC0CD3AC7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5" y="6318909"/>
            <a:ext cx="916800" cy="18000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1D22E683-B747-1244-A383-0B925B9D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984" y="6309321"/>
            <a:ext cx="2844800" cy="361593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6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D31BDAFA-44F1-754A-ACCA-F11A1DF299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20688"/>
            <a:ext cx="12192000" cy="623731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A3A25F8-E131-8A47-BCA7-263CF2F13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4221088"/>
            <a:ext cx="12191999" cy="1138564"/>
          </a:xfrm>
          <a:prstGeom prst="rect">
            <a:avLst/>
          </a:prstGeom>
          <a:solidFill>
            <a:schemeClr val="tx2"/>
          </a:solidFill>
        </p:spPr>
        <p:txBody>
          <a:bodyPr lIns="612000" rIns="36000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C6063DE2-411B-D948-8BD3-F7CF2F756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359652"/>
            <a:ext cx="12192000" cy="816496"/>
          </a:xfrm>
          <a:solidFill>
            <a:srgbClr val="FFFFFF">
              <a:alpha val="75000"/>
            </a:srgbClr>
          </a:solidFill>
        </p:spPr>
        <p:txBody>
          <a:bodyPr lIns="612000" rIns="360000" anchor="ctr">
            <a:normAutofit/>
          </a:bodyPr>
          <a:lstStyle>
            <a:lvl1pPr marL="0" indent="0" algn="l">
              <a:buNone/>
              <a:defRPr sz="20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D78C51-88FB-2444-BD8B-26B11388C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0"/>
            <a:ext cx="68658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4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583499" y="-1"/>
            <a:ext cx="10608501" cy="620689"/>
          </a:xfrm>
          <a:prstGeom prst="rect">
            <a:avLst/>
          </a:prstGeom>
          <a:solidFill>
            <a:srgbClr val="12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Rechteck 16"/>
          <p:cNvSpPr/>
          <p:nvPr userDrawn="1"/>
        </p:nvSpPr>
        <p:spPr>
          <a:xfrm>
            <a:off x="1583499" y="620689"/>
            <a:ext cx="10608501" cy="287362"/>
          </a:xfrm>
          <a:prstGeom prst="rect">
            <a:avLst/>
          </a:prstGeom>
          <a:solidFill>
            <a:srgbClr val="70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id="{E8628EC4-E941-344C-B6F2-EEDD112A7D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329605"/>
            <a:ext cx="911423" cy="360000"/>
          </a:xfrm>
          <a:prstGeom prst="rect">
            <a:avLst/>
          </a:prstGeom>
          <a:solidFill>
            <a:schemeClr val="tx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de-DE" sz="1200" dirty="0"/>
              <a:t> </a:t>
            </a: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id="{5565CC6D-735F-2944-8BB1-DFAE7EF299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0577" y="6689605"/>
            <a:ext cx="911423" cy="51762"/>
          </a:xfrm>
          <a:prstGeom prst="rect">
            <a:avLst/>
          </a:prstGeom>
          <a:solidFill>
            <a:schemeClr val="accent2"/>
          </a:solidFill>
          <a:ln w="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hu-HU" altLang="de-DE" sz="1200"/>
          </a:p>
        </p:txBody>
      </p:sp>
      <p:sp>
        <p:nvSpPr>
          <p:cNvPr id="19" name="Foliennummernplatzhalter 11">
            <a:extLst>
              <a:ext uri="{FF2B5EF4-FFF2-40B4-BE49-F238E27FC236}">
                <a16:creationId xmlns:a16="http://schemas.microsoft.com/office/drawing/2014/main" id="{383C7461-37A4-A846-99F2-D3A50E20A1C6}"/>
              </a:ext>
            </a:extLst>
          </p:cNvPr>
          <p:cNvSpPr txBox="1">
            <a:spLocks/>
          </p:cNvSpPr>
          <p:nvPr userDrawn="1"/>
        </p:nvSpPr>
        <p:spPr>
          <a:xfrm>
            <a:off x="11280577" y="6329605"/>
            <a:ext cx="91142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3E41C-00C2-4618-BA4A-4D395B85B4D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A3A25F8-E131-8A47-BCA7-263CF2F13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3498" y="0"/>
            <a:ext cx="10608501" cy="620688"/>
          </a:xfrm>
          <a:prstGeom prst="rect">
            <a:avLst/>
          </a:prstGeom>
          <a:noFill/>
        </p:spPr>
        <p:txBody>
          <a:bodyPr lIns="144000" rIns="14400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C6063DE2-411B-D948-8BD3-F7CF2F756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3498" y="968320"/>
            <a:ext cx="10608503" cy="372448"/>
          </a:xfrm>
          <a:noFill/>
        </p:spPr>
        <p:txBody>
          <a:bodyPr lIns="144000" rIns="144000" anchor="ctr">
            <a:norm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C7B4272-8DDD-6A42-80B8-DE977C82BC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4917" y="1772816"/>
            <a:ext cx="10894967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4717D4D-6F00-9B41-8B4A-CEDAC74DA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0"/>
            <a:ext cx="68658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98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5" y="1245415"/>
            <a:ext cx="11280775" cy="488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851" y="63109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02381" y="6329607"/>
            <a:ext cx="4992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48528" y="6329606"/>
            <a:ext cx="949187" cy="411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5D73E41C-00C2-4618-BA4A-4D395B85B4D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83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8" r:id="rId4"/>
    <p:sldLayoutId id="2147483791" r:id="rId5"/>
    <p:sldLayoutId id="2147483793" r:id="rId6"/>
    <p:sldLayoutId id="2147483792" r:id="rId7"/>
    <p:sldLayoutId id="2147483674" r:id="rId8"/>
    <p:sldLayoutId id="2147483794" r:id="rId9"/>
    <p:sldLayoutId id="2147483795" r:id="rId10"/>
    <p:sldLayoutId id="2147483796" r:id="rId11"/>
    <p:sldLayoutId id="2147483797" r:id="rId12"/>
    <p:sldLayoutId id="2147483669" r:id="rId1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4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A3F5-BE9B-438D-8752-DF52DF852F71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2E13-D4F1-4498-99D8-43D5FDB282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81331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C03A21-5068-D742-9477-E322260F9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975"/>
            <a:ext cx="9144000" cy="5656956"/>
          </a:xfrm>
          <a:prstGeom prst="rect">
            <a:avLst/>
          </a:prstGeom>
        </p:spPr>
      </p:pic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43E3DE3A-A2B4-304E-8AF9-73D0C37360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35312"/>
          <a:stretch/>
        </p:blipFill>
        <p:spPr>
          <a:xfrm>
            <a:off x="0" y="1196976"/>
            <a:ext cx="12192000" cy="5656957"/>
          </a:xfrm>
        </p:spPr>
      </p:pic>
      <p:sp>
        <p:nvSpPr>
          <p:cNvPr id="6" name="Untertitel 5">
            <a:extLst>
              <a:ext uri="{FF2B5EF4-FFF2-40B4-BE49-F238E27FC236}">
                <a16:creationId xmlns:a16="http://schemas.microsoft.com/office/drawing/2014/main" id="{302A3CA1-8F69-8B49-9886-8EEE2AE92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288000" tIns="45720" rIns="91440" bIns="45720" rtlCol="0" anchor="b">
            <a:normAutofit/>
          </a:bodyPr>
          <a:lstStyle/>
          <a:p>
            <a:r>
              <a:rPr lang="de-DE" dirty="0"/>
              <a:t>    Stephanie La Hoz Theuer, Senior Project Manager, </a:t>
            </a:r>
            <a:r>
              <a:rPr lang="de-DE"/>
              <a:t>ICAP Secretariat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168C3C9-003B-3D4D-8FCF-435A9E5425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7483" y="4869557"/>
            <a:ext cx="9252893" cy="791691"/>
          </a:xfrm>
          <a:prstGeom prst="rect">
            <a:avLst/>
          </a:prstGeom>
          <a:noFill/>
        </p:spPr>
        <p:txBody>
          <a:bodyPr lIns="288000">
            <a:normAutofit fontScale="90000"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EMISSIONS TRADING WORLDWIDE: Status Report 2020</a:t>
            </a:r>
          </a:p>
        </p:txBody>
      </p:sp>
    </p:spTree>
    <p:extLst>
      <p:ext uri="{BB962C8B-B14F-4D97-AF65-F5344CB8AC3E}">
        <p14:creationId xmlns:p14="http://schemas.microsoft.com/office/powerpoint/2010/main" val="38177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F30058-ABF2-DE4F-9926-FEB7DD0F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CCA9A1-69AB-E947-9472-28186224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53BD94-E045-A048-80CF-9D2D414C1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022" y="620688"/>
            <a:ext cx="10535522" cy="794491"/>
          </a:xfrm>
        </p:spPr>
        <p:txBody>
          <a:bodyPr/>
          <a:lstStyle/>
          <a:p>
            <a:r>
              <a:rPr lang="en-US" dirty="0"/>
              <a:t>Well designed ETS – A critical part of the transition towards net zero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5ECDFCC-C8F2-5D4F-ABF5-564711E7A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984" y="1988840"/>
            <a:ext cx="11277956" cy="2448272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0" dirty="0"/>
              <a:t>2019 push for carbon neutrality: national targets, new policy strategies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0" dirty="0"/>
              <a:t>ETS: key role in broad, cost-effective abatement; key component of transition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0" dirty="0"/>
              <a:t>Carbon pricing must be supported by carefully crafted policy packages to unlock the necessary abatement potential</a:t>
            </a:r>
          </a:p>
        </p:txBody>
      </p:sp>
      <p:pic>
        <p:nvPicPr>
          <p:cNvPr id="19" name="Picture 2" descr="I:\Communications\Corporate Design\2_Logo\Logo_ohne_Rand klein.jpg">
            <a:extLst>
              <a:ext uri="{FF2B5EF4-FFF2-40B4-BE49-F238E27FC236}">
                <a16:creationId xmlns:a16="http://schemas.microsoft.com/office/drawing/2014/main" id="{F62DB051-B91C-4818-B1A3-FF378B04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08" y="0"/>
            <a:ext cx="668072" cy="9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B2DFB57-C972-4EFA-9D41-356CBD8F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076418"/>
            <a:ext cx="1648741" cy="77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4BE2B943-309F-4AB5-84A0-BA6796E2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49" y="5040050"/>
            <a:ext cx="811521" cy="8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4C1C1EA4-ECBB-4338-97C0-4E9FCE06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90" y="5076417"/>
            <a:ext cx="1002819" cy="7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2104B539-4B93-4F97-82E7-B00A77F3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329" y="5040050"/>
            <a:ext cx="1035486" cy="7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F30058-ABF2-DE4F-9926-FEB7DD0F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CCA9A1-69AB-E947-9472-28186224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5ECDFCC-C8F2-5D4F-ABF5-564711E7A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022" y="1268760"/>
            <a:ext cx="11277956" cy="1101233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0" dirty="0"/>
              <a:t>21 ETS operating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0" dirty="0"/>
              <a:t>24 under development or consideration in diverse regions and economies</a:t>
            </a:r>
            <a:endParaRPr lang="de-DE" i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BD285E-2ADE-7B47-8A42-3D40AFEF9047}"/>
              </a:ext>
            </a:extLst>
          </p:cNvPr>
          <p:cNvSpPr txBox="1"/>
          <p:nvPr/>
        </p:nvSpPr>
        <p:spPr>
          <a:xfrm>
            <a:off x="13522036" y="706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0" name="Picture 2" descr="I:\Communications\Corporate Design\2_Logo\Logo_ohne_Rand klein.jpg">
            <a:extLst>
              <a:ext uri="{FF2B5EF4-FFF2-40B4-BE49-F238E27FC236}">
                <a16:creationId xmlns:a16="http://schemas.microsoft.com/office/drawing/2014/main" id="{45D6E1A3-72B0-4586-81B6-0E9093C1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08" y="0"/>
            <a:ext cx="668072" cy="9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95FDA277-D2D9-4747-9D6C-D8B96F073F5C}"/>
              </a:ext>
            </a:extLst>
          </p:cNvPr>
          <p:cNvSpPr txBox="1">
            <a:spLocks/>
          </p:cNvSpPr>
          <p:nvPr/>
        </p:nvSpPr>
        <p:spPr>
          <a:xfrm>
            <a:off x="457022" y="332656"/>
            <a:ext cx="10535522" cy="794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ETS is expanding globally</a:t>
            </a:r>
            <a:endParaRPr lang="de-DE" dirty="0"/>
          </a:p>
        </p:txBody>
      </p:sp>
      <p:pic>
        <p:nvPicPr>
          <p:cNvPr id="24" name="Picture 4" descr="C:\Users\ortizrivera\Desktop\News_systems.png">
            <a:extLst>
              <a:ext uri="{FF2B5EF4-FFF2-40B4-BE49-F238E27FC236}">
                <a16:creationId xmlns:a16="http://schemas.microsoft.com/office/drawing/2014/main" id="{7EB64B4E-9D04-4A78-B905-CE4F5663B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3878" b="3231"/>
          <a:stretch/>
        </p:blipFill>
        <p:spPr bwMode="auto">
          <a:xfrm>
            <a:off x="1919536" y="2315448"/>
            <a:ext cx="8856984" cy="44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ortizrivera\Desktop\News_systems.png">
            <a:extLst>
              <a:ext uri="{FF2B5EF4-FFF2-40B4-BE49-F238E27FC236}">
                <a16:creationId xmlns:a16="http://schemas.microsoft.com/office/drawing/2014/main" id="{7E4C9707-2427-4CDF-96DE-12E917FBA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7" t="38038" r="8918" b="58010"/>
          <a:stretch/>
        </p:blipFill>
        <p:spPr bwMode="auto">
          <a:xfrm>
            <a:off x="4111250" y="4102314"/>
            <a:ext cx="112542" cy="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ortizrivera\Desktop\News_systems.png">
            <a:extLst>
              <a:ext uri="{FF2B5EF4-FFF2-40B4-BE49-F238E27FC236}">
                <a16:creationId xmlns:a16="http://schemas.microsoft.com/office/drawing/2014/main" id="{F80A5797-6208-4B65-B6E6-0DE16BE04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7" t="33727" r="8838" b="62321"/>
          <a:stretch/>
        </p:blipFill>
        <p:spPr bwMode="auto">
          <a:xfrm>
            <a:off x="4111250" y="2421364"/>
            <a:ext cx="112542" cy="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www.transportationandclimate.org/sites/default/files/tci-logo.png">
            <a:extLst>
              <a:ext uri="{FF2B5EF4-FFF2-40B4-BE49-F238E27FC236}">
                <a16:creationId xmlns:a16="http://schemas.microsoft.com/office/drawing/2014/main" id="{9EE10D0C-566E-4131-A086-E76C7E9C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50" y="2440457"/>
            <a:ext cx="1961059" cy="5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File:Flag of Mexico.svg">
            <a:extLst>
              <a:ext uri="{FF2B5EF4-FFF2-40B4-BE49-F238E27FC236}">
                <a16:creationId xmlns:a16="http://schemas.microsoft.com/office/drawing/2014/main" id="{59120DDC-53DE-46BA-BAA2-25B46379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43" y="4612987"/>
            <a:ext cx="635223" cy="3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Flag of the United Kingdom.svg">
            <a:extLst>
              <a:ext uri="{FF2B5EF4-FFF2-40B4-BE49-F238E27FC236}">
                <a16:creationId xmlns:a16="http://schemas.microsoft.com/office/drawing/2014/main" id="{5897C344-B348-4848-AEF4-E5499A64B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429663"/>
            <a:ext cx="679674" cy="34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lag of Germany.svg">
            <a:extLst>
              <a:ext uri="{FF2B5EF4-FFF2-40B4-BE49-F238E27FC236}">
                <a16:creationId xmlns:a16="http://schemas.microsoft.com/office/drawing/2014/main" id="{F900E913-B8C9-40D5-857A-A9AB35C7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40" y="3073076"/>
            <a:ext cx="648066" cy="3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Flag of Pennsylvania.svg">
            <a:extLst>
              <a:ext uri="{FF2B5EF4-FFF2-40B4-BE49-F238E27FC236}">
                <a16:creationId xmlns:a16="http://schemas.microsoft.com/office/drawing/2014/main" id="{487F7F5A-8499-46A5-A3F3-374C6359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84" y="3789577"/>
            <a:ext cx="576061" cy="3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Flag of the Philippines.svg">
            <a:extLst>
              <a:ext uri="{FF2B5EF4-FFF2-40B4-BE49-F238E27FC236}">
                <a16:creationId xmlns:a16="http://schemas.microsoft.com/office/drawing/2014/main" id="{DD5EDC92-A8F9-487C-A143-23C11917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176761"/>
            <a:ext cx="576071" cy="2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Flag of Montenegro.svg">
            <a:extLst>
              <a:ext uri="{FF2B5EF4-FFF2-40B4-BE49-F238E27FC236}">
                <a16:creationId xmlns:a16="http://schemas.microsoft.com/office/drawing/2014/main" id="{406C6D4D-E248-4F1E-BF02-6AE1918C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5" y="4339414"/>
            <a:ext cx="577780" cy="2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Flag of North Carolina">
            <a:extLst>
              <a:ext uri="{FF2B5EF4-FFF2-40B4-BE49-F238E27FC236}">
                <a16:creationId xmlns:a16="http://schemas.microsoft.com/office/drawing/2014/main" id="{992474FB-0C44-402C-A910-4530203F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3" y="4333116"/>
            <a:ext cx="576071" cy="3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Flag of New York, NY (1977–present). Variant including the Latin inscription shown.">
            <a:extLst>
              <a:ext uri="{FF2B5EF4-FFF2-40B4-BE49-F238E27FC236}">
                <a16:creationId xmlns:a16="http://schemas.microsoft.com/office/drawing/2014/main" id="{152B373E-71D6-4152-BA77-0E522735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73" y="3705372"/>
            <a:ext cx="639413" cy="3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fik 5">
            <a:extLst>
              <a:ext uri="{FF2B5EF4-FFF2-40B4-BE49-F238E27FC236}">
                <a16:creationId xmlns:a16="http://schemas.microsoft.com/office/drawing/2014/main" id="{E5EBC7EF-616F-460F-9084-8E973A8731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5986" y="4015656"/>
            <a:ext cx="590896" cy="380577"/>
          </a:xfrm>
          <a:prstGeom prst="rect">
            <a:avLst/>
          </a:prstGeom>
        </p:spPr>
      </p:pic>
      <p:sp>
        <p:nvSpPr>
          <p:cNvPr id="47" name="Textfeld 6">
            <a:extLst>
              <a:ext uri="{FF2B5EF4-FFF2-40B4-BE49-F238E27FC236}">
                <a16:creationId xmlns:a16="http://schemas.microsoft.com/office/drawing/2014/main" id="{A94C381B-80D1-4D62-B0A3-ABEE95777D9F}"/>
              </a:ext>
            </a:extLst>
          </p:cNvPr>
          <p:cNvSpPr txBox="1"/>
          <p:nvPr/>
        </p:nvSpPr>
        <p:spPr>
          <a:xfrm>
            <a:off x="2533814" y="494947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Mexico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48" name="Textfeld 23">
            <a:extLst>
              <a:ext uri="{FF2B5EF4-FFF2-40B4-BE49-F238E27FC236}">
                <a16:creationId xmlns:a16="http://schemas.microsoft.com/office/drawing/2014/main" id="{B1C9AB2C-463F-4E7C-9A5D-082A22E96B49}"/>
              </a:ext>
            </a:extLst>
          </p:cNvPr>
          <p:cNvSpPr txBox="1"/>
          <p:nvPr/>
        </p:nvSpPr>
        <p:spPr>
          <a:xfrm>
            <a:off x="8832304" y="5440995"/>
            <a:ext cx="1050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Philippines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49" name="Textfeld 24">
            <a:extLst>
              <a:ext uri="{FF2B5EF4-FFF2-40B4-BE49-F238E27FC236}">
                <a16:creationId xmlns:a16="http://schemas.microsoft.com/office/drawing/2014/main" id="{66ACFF73-30B2-47BE-BD91-A0E20ED70AF8}"/>
              </a:ext>
            </a:extLst>
          </p:cNvPr>
          <p:cNvSpPr txBox="1"/>
          <p:nvPr/>
        </p:nvSpPr>
        <p:spPr>
          <a:xfrm>
            <a:off x="7797758" y="3716604"/>
            <a:ext cx="87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Pakistan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50" name="Textfeld 25">
            <a:extLst>
              <a:ext uri="{FF2B5EF4-FFF2-40B4-BE49-F238E27FC236}">
                <a16:creationId xmlns:a16="http://schemas.microsoft.com/office/drawing/2014/main" id="{BB494E50-0A32-4235-A925-8AC5C014E7AA}"/>
              </a:ext>
            </a:extLst>
          </p:cNvPr>
          <p:cNvSpPr txBox="1"/>
          <p:nvPr/>
        </p:nvSpPr>
        <p:spPr>
          <a:xfrm>
            <a:off x="6716690" y="2757660"/>
            <a:ext cx="891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Germany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51" name="Textfeld 26">
            <a:extLst>
              <a:ext uri="{FF2B5EF4-FFF2-40B4-BE49-F238E27FC236}">
                <a16:creationId xmlns:a16="http://schemas.microsoft.com/office/drawing/2014/main" id="{FA811645-DD81-4233-8CB2-C6CB4586DDC8}"/>
              </a:ext>
            </a:extLst>
          </p:cNvPr>
          <p:cNvSpPr txBox="1"/>
          <p:nvPr/>
        </p:nvSpPr>
        <p:spPr>
          <a:xfrm>
            <a:off x="6077280" y="3118349"/>
            <a:ext cx="429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UK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52" name="Textfeld 27">
            <a:extLst>
              <a:ext uri="{FF2B5EF4-FFF2-40B4-BE49-F238E27FC236}">
                <a16:creationId xmlns:a16="http://schemas.microsoft.com/office/drawing/2014/main" id="{BB054791-CF84-4FFC-9590-0D5DC2B4FA7A}"/>
              </a:ext>
            </a:extLst>
          </p:cNvPr>
          <p:cNvSpPr txBox="1"/>
          <p:nvPr/>
        </p:nvSpPr>
        <p:spPr>
          <a:xfrm>
            <a:off x="6335181" y="4565687"/>
            <a:ext cx="1154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Montenegro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53" name="Textfeld 28">
            <a:extLst>
              <a:ext uri="{FF2B5EF4-FFF2-40B4-BE49-F238E27FC236}">
                <a16:creationId xmlns:a16="http://schemas.microsoft.com/office/drawing/2014/main" id="{B975B5C0-333C-49B2-9B5B-C0F63CF89752}"/>
              </a:ext>
            </a:extLst>
          </p:cNvPr>
          <p:cNvSpPr txBox="1"/>
          <p:nvPr/>
        </p:nvSpPr>
        <p:spPr>
          <a:xfrm>
            <a:off x="4842127" y="4683879"/>
            <a:ext cx="108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North Carolina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54" name="Textfeld 29">
            <a:extLst>
              <a:ext uri="{FF2B5EF4-FFF2-40B4-BE49-F238E27FC236}">
                <a16:creationId xmlns:a16="http://schemas.microsoft.com/office/drawing/2014/main" id="{CA100792-5DF6-4315-8A60-370D12087687}"/>
              </a:ext>
            </a:extLst>
          </p:cNvPr>
          <p:cNvSpPr txBox="1"/>
          <p:nvPr/>
        </p:nvSpPr>
        <p:spPr>
          <a:xfrm>
            <a:off x="4984109" y="3428017"/>
            <a:ext cx="57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NYC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55" name="Textfeld 30">
            <a:extLst>
              <a:ext uri="{FF2B5EF4-FFF2-40B4-BE49-F238E27FC236}">
                <a16:creationId xmlns:a16="http://schemas.microsoft.com/office/drawing/2014/main" id="{B03F9792-4FC4-4798-A685-07FCBD91881D}"/>
              </a:ext>
            </a:extLst>
          </p:cNvPr>
          <p:cNvSpPr txBox="1"/>
          <p:nvPr/>
        </p:nvSpPr>
        <p:spPr>
          <a:xfrm>
            <a:off x="3586108" y="3527405"/>
            <a:ext cx="127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Pennsylvania</a:t>
            </a:r>
            <a:endParaRPr lang="de-DE" sz="12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CB810D8-143F-2E41-AE07-071582D615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9" t="24285" r="51483" b="63825"/>
          <a:stretch/>
        </p:blipFill>
        <p:spPr>
          <a:xfrm>
            <a:off x="6196191" y="3770810"/>
            <a:ext cx="289105" cy="484283"/>
          </a:xfrm>
          <a:prstGeom prst="rect">
            <a:avLst/>
          </a:prstGeom>
        </p:spPr>
      </p:pic>
      <p:pic>
        <p:nvPicPr>
          <p:cNvPr id="56" name="Picture 4" descr="C:\Users\ortizrivera\Desktop\News_systems.png">
            <a:extLst>
              <a:ext uri="{FF2B5EF4-FFF2-40B4-BE49-F238E27FC236}">
                <a16:creationId xmlns:a16="http://schemas.microsoft.com/office/drawing/2014/main" id="{0D33C1DD-CB9C-4108-A947-ABDD9CCB4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7" t="38038" r="8918" b="58010"/>
          <a:stretch/>
        </p:blipFill>
        <p:spPr bwMode="auto">
          <a:xfrm>
            <a:off x="4593041" y="4507487"/>
            <a:ext cx="126735" cy="1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DD7C836-E05B-314C-8ADE-B72ACA0C859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9" t="29291" r="46575" b="63561"/>
          <a:stretch/>
        </p:blipFill>
        <p:spPr>
          <a:xfrm>
            <a:off x="6466825" y="3971884"/>
            <a:ext cx="410350" cy="2997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B58F2D-C401-4509-BD4F-A4542E06B001}"/>
              </a:ext>
            </a:extLst>
          </p:cNvPr>
          <p:cNvCxnSpPr>
            <a:cxnSpLocks/>
          </p:cNvCxnSpPr>
          <p:nvPr/>
        </p:nvCxnSpPr>
        <p:spPr>
          <a:xfrm flipV="1">
            <a:off x="7021100" y="3462066"/>
            <a:ext cx="0" cy="6271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712FE8-29B5-44F1-9C44-4FA41179EB91}"/>
              </a:ext>
            </a:extLst>
          </p:cNvPr>
          <p:cNvCxnSpPr>
            <a:cxnSpLocks/>
          </p:cNvCxnSpPr>
          <p:nvPr/>
        </p:nvCxnSpPr>
        <p:spPr>
          <a:xfrm>
            <a:off x="6755930" y="4089167"/>
            <a:ext cx="26517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F30058-ABF2-DE4F-9926-FEB7DD0F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CCA9A1-69AB-E947-9472-28186224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53BD94-E045-A048-80CF-9D2D414C1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Allowance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5ECDFCC-C8F2-5D4F-ABF5-564711E7A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244" y="794492"/>
            <a:ext cx="11277956" cy="441929"/>
          </a:xfrm>
        </p:spPr>
        <p:txBody>
          <a:bodyPr anchor="t">
            <a:normAutofit/>
          </a:bodyPr>
          <a:lstStyle/>
          <a:p>
            <a:r>
              <a:rPr lang="en-US" i="0" dirty="0"/>
              <a:t>COVID-19 will place downward pressure on allowances prices</a:t>
            </a:r>
            <a:endParaRPr lang="de-DE" i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2DA314-BB9B-4844-9633-9FEAB774DAC7}"/>
              </a:ext>
            </a:extLst>
          </p:cNvPr>
          <p:cNvSpPr/>
          <p:nvPr/>
        </p:nvSpPr>
        <p:spPr>
          <a:xfrm>
            <a:off x="8904312" y="5897503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  *</a:t>
            </a:r>
            <a:r>
              <a:rPr lang="de-DE" sz="800" dirty="0" err="1">
                <a:solidFill>
                  <a:schemeClr val="bg2"/>
                </a:solidFill>
              </a:rPr>
              <a:t>primary</a:t>
            </a:r>
            <a:r>
              <a:rPr lang="de-DE" sz="800" dirty="0">
                <a:solidFill>
                  <a:schemeClr val="bg2"/>
                </a:solidFill>
              </a:rPr>
              <a:t> </a:t>
            </a:r>
            <a:r>
              <a:rPr lang="de-DE" sz="800" dirty="0" err="1">
                <a:solidFill>
                  <a:schemeClr val="bg2"/>
                </a:solidFill>
              </a:rPr>
              <a:t>market</a:t>
            </a:r>
            <a:r>
              <a:rPr lang="de-DE" sz="800" dirty="0">
                <a:solidFill>
                  <a:schemeClr val="bg2"/>
                </a:solidFill>
              </a:rPr>
              <a:t> </a:t>
            </a:r>
            <a:r>
              <a:rPr lang="de-DE" sz="800" dirty="0" err="1">
                <a:solidFill>
                  <a:schemeClr val="bg2"/>
                </a:solidFill>
              </a:rPr>
              <a:t>data</a:t>
            </a:r>
            <a:endParaRPr lang="de-DE" sz="800" dirty="0">
              <a:solidFill>
                <a:schemeClr val="bg2"/>
              </a:solidFill>
            </a:endParaRPr>
          </a:p>
          <a:p>
            <a:r>
              <a:rPr lang="de-DE" sz="800" dirty="0">
                <a:solidFill>
                  <a:schemeClr val="bg2"/>
                </a:solidFill>
              </a:rPr>
              <a:t>**</a:t>
            </a:r>
            <a:r>
              <a:rPr lang="de-DE" sz="800" dirty="0" err="1">
                <a:solidFill>
                  <a:schemeClr val="bg2"/>
                </a:solidFill>
              </a:rPr>
              <a:t>secondary</a:t>
            </a:r>
            <a:r>
              <a:rPr lang="de-DE" sz="800" dirty="0">
                <a:solidFill>
                  <a:schemeClr val="bg2"/>
                </a:solidFill>
              </a:rPr>
              <a:t> </a:t>
            </a:r>
            <a:r>
              <a:rPr lang="de-DE" sz="800" dirty="0" err="1">
                <a:solidFill>
                  <a:schemeClr val="bg2"/>
                </a:solidFill>
              </a:rPr>
              <a:t>market</a:t>
            </a:r>
            <a:r>
              <a:rPr lang="de-DE" sz="800" dirty="0">
                <a:solidFill>
                  <a:schemeClr val="bg2"/>
                </a:solidFill>
              </a:rPr>
              <a:t> </a:t>
            </a:r>
            <a:r>
              <a:rPr lang="de-DE" sz="800" dirty="0" err="1">
                <a:solidFill>
                  <a:schemeClr val="bg2"/>
                </a:solidFill>
              </a:rPr>
              <a:t>data</a:t>
            </a:r>
            <a:endParaRPr lang="de-DE" sz="800" dirty="0">
              <a:solidFill>
                <a:schemeClr val="bg2"/>
              </a:solidFill>
            </a:endParaRPr>
          </a:p>
        </p:txBody>
      </p:sp>
      <p:pic>
        <p:nvPicPr>
          <p:cNvPr id="11" name="Picture 2" descr="I:\Communications\Corporate Design\2_Logo\Logo_ohne_Rand klein.jpg">
            <a:extLst>
              <a:ext uri="{FF2B5EF4-FFF2-40B4-BE49-F238E27FC236}">
                <a16:creationId xmlns:a16="http://schemas.microsoft.com/office/drawing/2014/main" id="{B794E94C-FBCB-4CDC-B669-878A7224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08" y="0"/>
            <a:ext cx="668072" cy="9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DAD38616-8426-4029-886E-54F58FB9D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5389"/>
          <a:stretch/>
        </p:blipFill>
        <p:spPr>
          <a:xfrm>
            <a:off x="473755" y="1628800"/>
            <a:ext cx="7854493" cy="4137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0C4CBE-A60B-4630-AE33-7EFA6E880E09}"/>
              </a:ext>
            </a:extLst>
          </p:cNvPr>
          <p:cNvSpPr/>
          <p:nvPr/>
        </p:nvSpPr>
        <p:spPr>
          <a:xfrm>
            <a:off x="9912425" y="1463930"/>
            <a:ext cx="2199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erif Pro" panose="02040603050405020204" pitchFamily="18" charset="0"/>
              </a:rPr>
              <a:t>Prices have already responded to the crisis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79BCE-8C4C-46DC-A013-A442C87652BB}"/>
              </a:ext>
            </a:extLst>
          </p:cNvPr>
          <p:cNvSpPr/>
          <p:nvPr/>
        </p:nvSpPr>
        <p:spPr>
          <a:xfrm>
            <a:off x="7968210" y="2709534"/>
            <a:ext cx="1373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92D050"/>
                </a:solidFill>
                <a:latin typeface="Source Serif Pro" panose="02040603050405020204" pitchFamily="18" charset="0"/>
              </a:rPr>
              <a:t>South Korea**</a:t>
            </a:r>
            <a:endParaRPr lang="de-DE" sz="1100" b="1" dirty="0">
              <a:solidFill>
                <a:srgbClr val="92D050"/>
              </a:solidFill>
              <a:latin typeface="Source Serif Pro" panose="02040603050405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88C909-A839-45B9-B327-BCAE06D38354}"/>
              </a:ext>
            </a:extLst>
          </p:cNvPr>
          <p:cNvSpPr/>
          <p:nvPr/>
        </p:nvSpPr>
        <p:spPr>
          <a:xfrm>
            <a:off x="7968209" y="3217759"/>
            <a:ext cx="1373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EU ETS**</a:t>
            </a:r>
            <a:endParaRPr lang="de-DE" sz="11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8A5243-68E4-43BB-BB4B-FE436F2C3659}"/>
              </a:ext>
            </a:extLst>
          </p:cNvPr>
          <p:cNvSpPr/>
          <p:nvPr/>
        </p:nvSpPr>
        <p:spPr>
          <a:xfrm>
            <a:off x="7968209" y="3717032"/>
            <a:ext cx="1373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Source Serif Pro" panose="02040603050405020204" pitchFamily="18" charset="0"/>
              </a:rPr>
              <a:t>California*</a:t>
            </a:r>
            <a:endParaRPr lang="de-DE" sz="1100" b="1" dirty="0">
              <a:solidFill>
                <a:schemeClr val="bg2">
                  <a:lumMod val="75000"/>
                </a:schemeClr>
              </a:solidFill>
              <a:latin typeface="Source Serif Pro" panose="02040603050405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12758E-3062-4C6A-8539-3A33023B2390}"/>
              </a:ext>
            </a:extLst>
          </p:cNvPr>
          <p:cNvSpPr/>
          <p:nvPr/>
        </p:nvSpPr>
        <p:spPr>
          <a:xfrm>
            <a:off x="7968209" y="3874269"/>
            <a:ext cx="1373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Source Serif Pro" panose="02040603050405020204" pitchFamily="18" charset="0"/>
              </a:rPr>
              <a:t>Québec*</a:t>
            </a:r>
            <a:endParaRPr lang="de-DE" sz="1100" b="1" dirty="0">
              <a:solidFill>
                <a:schemeClr val="bg2">
                  <a:lumMod val="75000"/>
                </a:schemeClr>
              </a:solidFill>
              <a:latin typeface="Source Serif Pro" panose="02040603050405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1F815B-33BD-4E7C-92A9-E8B8459D1742}"/>
              </a:ext>
            </a:extLst>
          </p:cNvPr>
          <p:cNvSpPr/>
          <p:nvPr/>
        </p:nvSpPr>
        <p:spPr>
          <a:xfrm>
            <a:off x="7968208" y="4564527"/>
            <a:ext cx="1373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Source Serif Pro" panose="02040603050405020204" pitchFamily="18" charset="0"/>
              </a:rPr>
              <a:t>Switzerland*</a:t>
            </a:r>
            <a:endParaRPr lang="de-DE" sz="1100" b="1" dirty="0">
              <a:solidFill>
                <a:srgbClr val="FF0000"/>
              </a:solidFill>
              <a:latin typeface="Source Serif Pro" panose="02040603050405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80181-E61D-48AD-8E9B-439CABE334FB}"/>
              </a:ext>
            </a:extLst>
          </p:cNvPr>
          <p:cNvSpPr/>
          <p:nvPr/>
        </p:nvSpPr>
        <p:spPr>
          <a:xfrm>
            <a:off x="7968209" y="4149080"/>
            <a:ext cx="1373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  <a:latin typeface="Source Serif Pro" panose="02040603050405020204" pitchFamily="18" charset="0"/>
              </a:rPr>
              <a:t>New Zealand**</a:t>
            </a:r>
            <a:endParaRPr lang="de-DE" sz="1100" b="1" dirty="0">
              <a:solidFill>
                <a:schemeClr val="accent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509814-BE7D-4178-AD66-EA990D2CB144}"/>
              </a:ext>
            </a:extLst>
          </p:cNvPr>
          <p:cNvSpPr/>
          <p:nvPr/>
        </p:nvSpPr>
        <p:spPr>
          <a:xfrm>
            <a:off x="7968208" y="4924268"/>
            <a:ext cx="1373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Source Serif Pro" panose="02040603050405020204" pitchFamily="18" charset="0"/>
              </a:rPr>
              <a:t>RGGI*</a:t>
            </a:r>
            <a:endParaRPr lang="de-DE" sz="1100" b="1" dirty="0">
              <a:solidFill>
                <a:schemeClr val="accent1">
                  <a:lumMod val="75000"/>
                </a:schemeClr>
              </a:solidFill>
              <a:latin typeface="Source Serif Pro" panose="02040603050405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338163-0741-48AE-8FD5-FA6E8752C317}"/>
              </a:ext>
            </a:extLst>
          </p:cNvPr>
          <p:cNvSpPr/>
          <p:nvPr/>
        </p:nvSpPr>
        <p:spPr>
          <a:xfrm>
            <a:off x="9912425" y="2428188"/>
            <a:ext cx="2199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erif Pro" panose="02040603050405020204" pitchFamily="18" charset="0"/>
              </a:rPr>
              <a:t>Lower prices during a recession is part of a “market based approach”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04259-83C8-44C1-B0B4-E2ABFF12A05F}"/>
              </a:ext>
            </a:extLst>
          </p:cNvPr>
          <p:cNvSpPr/>
          <p:nvPr/>
        </p:nvSpPr>
        <p:spPr>
          <a:xfrm>
            <a:off x="9912424" y="3879697"/>
            <a:ext cx="2199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erif Pro" panose="02040603050405020204" pitchFamily="18" charset="0"/>
              </a:rPr>
              <a:t>All mature systems have in place automatic adjustment mechanisms to respond to external shocks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1779DF-BF53-4CD3-806C-9D40C03824E2}"/>
              </a:ext>
            </a:extLst>
          </p:cNvPr>
          <p:cNvSpPr/>
          <p:nvPr/>
        </p:nvSpPr>
        <p:spPr>
          <a:xfrm>
            <a:off x="8968177" y="2682332"/>
            <a:ext cx="137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Source Serif Pro" panose="02040603050405020204" pitchFamily="18" charset="0"/>
              </a:rPr>
              <a:t>$32.75</a:t>
            </a:r>
            <a:endParaRPr lang="de-DE" sz="1400" b="1" dirty="0">
              <a:solidFill>
                <a:srgbClr val="92D050"/>
              </a:solidFill>
              <a:latin typeface="Source Serif Pro" panose="02040603050405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FB7D60-51AB-4C0E-96F7-356B40A7FA2F}"/>
              </a:ext>
            </a:extLst>
          </p:cNvPr>
          <p:cNvSpPr/>
          <p:nvPr/>
        </p:nvSpPr>
        <p:spPr>
          <a:xfrm>
            <a:off x="8620797" y="3173570"/>
            <a:ext cx="137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Source Serif Pro" panose="02040603050405020204" pitchFamily="18" charset="0"/>
              </a:rPr>
              <a:t>$25.83</a:t>
            </a:r>
            <a:endParaRPr lang="de-DE" sz="1400" b="1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BEF6A-F940-4C01-8034-256A11BB789C}"/>
              </a:ext>
            </a:extLst>
          </p:cNvPr>
          <p:cNvSpPr/>
          <p:nvPr/>
        </p:nvSpPr>
        <p:spPr>
          <a:xfrm>
            <a:off x="8655094" y="3761545"/>
            <a:ext cx="137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Source Serif Pro" panose="02040603050405020204" pitchFamily="18" charset="0"/>
              </a:rPr>
              <a:t>$17.87</a:t>
            </a:r>
            <a:endParaRPr lang="de-DE" sz="1400" b="1" dirty="0">
              <a:solidFill>
                <a:schemeClr val="bg2">
                  <a:lumMod val="75000"/>
                </a:schemeClr>
              </a:solidFill>
              <a:latin typeface="Source Serif Pro" panose="020406030504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EA5FDC-357B-40F8-9986-B7A38CCB3F13}"/>
              </a:ext>
            </a:extLst>
          </p:cNvPr>
          <p:cNvSpPr/>
          <p:nvPr/>
        </p:nvSpPr>
        <p:spPr>
          <a:xfrm>
            <a:off x="8999238" y="4125996"/>
            <a:ext cx="137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Source Serif Pro" panose="02040603050405020204" pitchFamily="18" charset="0"/>
              </a:rPr>
              <a:t>$15.58</a:t>
            </a:r>
            <a:endParaRPr lang="de-DE" sz="1400" b="1" dirty="0">
              <a:solidFill>
                <a:schemeClr val="accent3">
                  <a:lumMod val="75000"/>
                </a:schemeClr>
              </a:solidFill>
              <a:latin typeface="Source Serif Pro" panose="0204060305040502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301089-A934-4817-9A0B-D4F725A58639}"/>
              </a:ext>
            </a:extLst>
          </p:cNvPr>
          <p:cNvSpPr/>
          <p:nvPr/>
        </p:nvSpPr>
        <p:spPr>
          <a:xfrm>
            <a:off x="8868316" y="4522903"/>
            <a:ext cx="137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ource Serif Pro" panose="02040603050405020204" pitchFamily="18" charset="0"/>
              </a:rPr>
              <a:t>$18.32</a:t>
            </a:r>
            <a:endParaRPr lang="de-DE" sz="1400" b="1" dirty="0">
              <a:solidFill>
                <a:srgbClr val="FF0000"/>
              </a:solidFill>
              <a:latin typeface="Source Serif Pro" panose="0204060305040502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CBD885-8A07-4B74-95F2-D2D8CDA6BC18}"/>
              </a:ext>
            </a:extLst>
          </p:cNvPr>
          <p:cNvSpPr/>
          <p:nvPr/>
        </p:nvSpPr>
        <p:spPr>
          <a:xfrm>
            <a:off x="8533090" y="4878101"/>
            <a:ext cx="137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66A9"/>
                </a:solidFill>
                <a:latin typeface="Source Serif Pro" panose="02040603050405020204" pitchFamily="18" charset="0"/>
              </a:rPr>
              <a:t>$6.23</a:t>
            </a:r>
            <a:endParaRPr lang="de-DE" sz="1400" b="1" dirty="0">
              <a:solidFill>
                <a:srgbClr val="1266A9"/>
              </a:solidFill>
              <a:latin typeface="Source Serif Pro" panose="02040603050405020204" pitchFamily="18" charset="0"/>
            </a:endParaRPr>
          </a:p>
        </p:txBody>
      </p:sp>
      <p:sp>
        <p:nvSpPr>
          <p:cNvPr id="30" name="Rechteck 5">
            <a:extLst>
              <a:ext uri="{FF2B5EF4-FFF2-40B4-BE49-F238E27FC236}">
                <a16:creationId xmlns:a16="http://schemas.microsoft.com/office/drawing/2014/main" id="{10A33D93-7A55-429D-88F4-561F121A238C}"/>
              </a:ext>
            </a:extLst>
          </p:cNvPr>
          <p:cNvSpPr/>
          <p:nvPr/>
        </p:nvSpPr>
        <p:spPr>
          <a:xfrm>
            <a:off x="667200" y="5928280"/>
            <a:ext cx="2500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Last updated: March 31 2020 </a:t>
            </a:r>
            <a:endParaRPr lang="de-DE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hteck 5">
            <a:extLst>
              <a:ext uri="{FF2B5EF4-FFF2-40B4-BE49-F238E27FC236}">
                <a16:creationId xmlns:a16="http://schemas.microsoft.com/office/drawing/2014/main" id="{D104A5E7-8558-4B0A-B068-EEC85C0BC6CC}"/>
              </a:ext>
            </a:extLst>
          </p:cNvPr>
          <p:cNvSpPr/>
          <p:nvPr/>
        </p:nvSpPr>
        <p:spPr>
          <a:xfrm>
            <a:off x="269052" y="1570144"/>
            <a:ext cx="451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USD</a:t>
            </a:r>
            <a:endParaRPr lang="de-DE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echteck 5">
            <a:extLst>
              <a:ext uri="{FF2B5EF4-FFF2-40B4-BE49-F238E27FC236}">
                <a16:creationId xmlns:a16="http://schemas.microsoft.com/office/drawing/2014/main" id="{0EF3F78C-D3BF-4BD2-933F-B5BA77C8D97C}"/>
              </a:ext>
            </a:extLst>
          </p:cNvPr>
          <p:cNvSpPr/>
          <p:nvPr/>
        </p:nvSpPr>
        <p:spPr>
          <a:xfrm>
            <a:off x="3339784" y="5951363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(WHO declared COVID-19 a global pandemic on 11 March 2020) </a:t>
            </a:r>
            <a:endParaRPr lang="de-DE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ap_main_logobg_center">
            <a:extLst>
              <a:ext uri="{FF2B5EF4-FFF2-40B4-BE49-F238E27FC236}">
                <a16:creationId xmlns:a16="http://schemas.microsoft.com/office/drawing/2014/main" id="{3B5BEBF4-20A3-4C29-BB51-F44EEBC525B5}"/>
              </a:ext>
            </a:extLst>
          </p:cNvPr>
          <p:cNvPicPr/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1881493"/>
            <a:ext cx="2886075" cy="3032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F30058-ABF2-DE4F-9926-FEB7DD0F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8FF-146D-41B0-8850-893297E94356}" type="datetime1">
              <a:rPr lang="de-DE" smtClean="0"/>
              <a:pPr/>
              <a:t>18.05.2020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CCA9A1-69AB-E947-9472-28186224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Carbon Action Partnership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53BD94-E045-A048-80CF-9D2D414C1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022" y="1990698"/>
            <a:ext cx="11277956" cy="794491"/>
          </a:xfrm>
        </p:spPr>
        <p:txBody>
          <a:bodyPr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5ECDFCC-C8F2-5D4F-ABF5-564711E7A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356" y="4074669"/>
            <a:ext cx="11277956" cy="1584175"/>
          </a:xfrm>
        </p:spPr>
        <p:txBody>
          <a:bodyPr anchor="t">
            <a:normAutofit/>
          </a:bodyPr>
          <a:lstStyle/>
          <a:p>
            <a:pPr algn="ctr"/>
            <a:r>
              <a:rPr lang="de-DE" i="0" u="sng" dirty="0"/>
              <a:t>stephanie.lahoztheuer@icapcarbonaction.com</a:t>
            </a:r>
          </a:p>
          <a:p>
            <a:pPr algn="ctr"/>
            <a:r>
              <a:rPr lang="de-DE" i="0" u="sng" dirty="0"/>
              <a:t>www.icapcarbonaction.com</a:t>
            </a:r>
          </a:p>
          <a:p>
            <a:pPr algn="ctr"/>
            <a:r>
              <a:rPr lang="de-DE" i="0" u="sng" dirty="0"/>
              <a:t>info@icapcarbonaction.com</a:t>
            </a:r>
          </a:p>
          <a:p>
            <a:pPr algn="ctr"/>
            <a:r>
              <a:rPr lang="en-US" i="0" dirty="0"/>
              <a:t>@</a:t>
            </a:r>
            <a:r>
              <a:rPr lang="en-US" i="0" dirty="0" err="1"/>
              <a:t>ICAPSecretariat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437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CAP_12-2014">
  <a:themeElements>
    <a:clrScheme name="ICAP Colours">
      <a:dk1>
        <a:srgbClr val="000000"/>
      </a:dk1>
      <a:lt1>
        <a:srgbClr val="FFFFFF"/>
      </a:lt1>
      <a:dk2>
        <a:srgbClr val="1C6399"/>
      </a:dk2>
      <a:lt2>
        <a:srgbClr val="9E9F9E"/>
      </a:lt2>
      <a:accent1>
        <a:srgbClr val="00A3DA"/>
      </a:accent1>
      <a:accent2>
        <a:srgbClr val="6C9341"/>
      </a:accent2>
      <a:accent3>
        <a:srgbClr val="BBD353"/>
      </a:accent3>
      <a:accent4>
        <a:srgbClr val="E8833B"/>
      </a:accent4>
      <a:accent5>
        <a:srgbClr val="ECBC23"/>
      </a:accent5>
      <a:accent6>
        <a:srgbClr val="AB264E"/>
      </a:accent6>
      <a:hlink>
        <a:srgbClr val="00A3DA"/>
      </a:hlink>
      <a:folHlink>
        <a:srgbClr val="70C8E6"/>
      </a:folHlink>
    </a:clrScheme>
    <a:fontScheme name="Benutzerdefiniert 2">
      <a:majorFont>
        <a:latin typeface="Source Sans Pro"/>
        <a:ea typeface=""/>
        <a:cs typeface="Arial"/>
      </a:majorFont>
      <a:minorFont>
        <a:latin typeface="Source Sans Pro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ICAP_12-2014</Template>
  <TotalTime>0</TotalTime>
  <Words>249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Source Sans Pro</vt:lpstr>
      <vt:lpstr>Source Serif Pro</vt:lpstr>
      <vt:lpstr>Wingdings</vt:lpstr>
      <vt:lpstr>ICAP_12-2014</vt:lpstr>
      <vt:lpstr>Benutzerdefiniertes Design</vt:lpstr>
      <vt:lpstr>EMISSIONS TRADING WORLDWIDE: Status Report 2020</vt:lpstr>
      <vt:lpstr>PowerPoint Presentation</vt:lpstr>
      <vt:lpstr>PowerPoint Presentation</vt:lpstr>
      <vt:lpstr>PowerPoint Presentation</vt:lpstr>
      <vt:lpstr>PowerPoint Presentation</vt:lpstr>
    </vt:vector>
  </TitlesOfParts>
  <Company>adelphi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Presentation of ICAP</dc:title>
  <dc:creator>Martina Kehrer</dc:creator>
  <cp:lastModifiedBy>Stephanie La Hoz Theuer</cp:lastModifiedBy>
  <cp:revision>139</cp:revision>
  <cp:lastPrinted>2020-02-26T11:08:45Z</cp:lastPrinted>
  <dcterms:created xsi:type="dcterms:W3CDTF">2014-12-01T10:21:29Z</dcterms:created>
  <dcterms:modified xsi:type="dcterms:W3CDTF">2020-05-18T16:36:54Z</dcterms:modified>
</cp:coreProperties>
</file>