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7" r:id="rId2"/>
    <p:sldId id="330" r:id="rId3"/>
    <p:sldId id="340" r:id="rId4"/>
    <p:sldId id="591" r:id="rId5"/>
    <p:sldId id="344" r:id="rId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521415D9-36F7-43E2-AB2F-B90AF26B5E84}">
      <p14:sectionLst xmlns:p14="http://schemas.microsoft.com/office/powerpoint/2010/main">
        <p14:section name="Default Section" id="{8E28A1E2-C613-4894-A644-9A6E852798E2}">
          <p14:sldIdLst>
            <p14:sldId id="257"/>
            <p14:sldId id="330"/>
            <p14:sldId id="340"/>
            <p14:sldId id="591"/>
            <p14:sldId id="344"/>
          </p14:sldIdLst>
        </p14:section>
        <p14:section name="Untitled Section" id="{3264343F-07A1-4129-A6AF-65F23BF9AA01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unez Castillo, Scarleth Jamileth" initials="NCSJ" lastIdx="12" clrIdx="0">
    <p:extLst>
      <p:ext uri="{19B8F6BF-5375-455C-9EA6-DF929625EA0E}">
        <p15:presenceInfo xmlns:p15="http://schemas.microsoft.com/office/powerpoint/2012/main" userId="S::SCARLETHNUN@iadb.org::22bff841-94d4-4fbf-ba2e-98b9095308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C8802"/>
    <a:srgbClr val="F1E38F"/>
    <a:srgbClr val="E7EE92"/>
    <a:srgbClr val="F1F38D"/>
    <a:srgbClr val="A8E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65" autoAdjust="0"/>
    <p:restoredTop sz="93758" autoAdjust="0"/>
  </p:normalViewPr>
  <p:slideViewPr>
    <p:cSldViewPr snapToGrid="0">
      <p:cViewPr varScale="1">
        <p:scale>
          <a:sx n="32" d="100"/>
          <a:sy n="32" d="100"/>
        </p:scale>
        <p:origin x="18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711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363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882D4-71A2-4776-A9F8-CCCAC671C73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873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31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98B1-E28D-440F-BCEE-51E3B0FF30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941192" y="13081000"/>
            <a:ext cx="488916" cy="471924"/>
          </a:xfrm>
        </p:spPr>
        <p:txBody>
          <a:bodyPr/>
          <a:lstStyle/>
          <a:p>
            <a:fld id="{3FAF0BAC-A291-454C-8E1A-886E99B89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66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5" r:id="rId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Excel_Worksheet.xlsx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ortada.jpg" descr="porta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626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E00AB93-5091-40DE-AF10-C3FCA3CE53A3}"/>
              </a:ext>
            </a:extLst>
          </p:cNvPr>
          <p:cNvSpPr txBox="1"/>
          <p:nvPr/>
        </p:nvSpPr>
        <p:spPr>
          <a:xfrm>
            <a:off x="2963917" y="6343133"/>
            <a:ext cx="18193407" cy="21339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6600" dirty="0">
                <a:solidFill>
                  <a:schemeClr val="bg1"/>
                </a:solidFill>
              </a:rPr>
              <a:t>NDC Implementation and r</a:t>
            </a:r>
            <a:r>
              <a:rPr kumimoji="0" lang="en-US" sz="66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esponse to NDC update and Long-Term Strategies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57D00F-FB2D-4653-B352-470D965EF8A3}"/>
              </a:ext>
            </a:extLst>
          </p:cNvPr>
          <p:cNvSpPr txBox="1"/>
          <p:nvPr/>
        </p:nvSpPr>
        <p:spPr>
          <a:xfrm>
            <a:off x="-669378" y="12411654"/>
            <a:ext cx="8749862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000" dirty="0">
                <a:solidFill>
                  <a:schemeClr val="bg1"/>
                </a:solidFill>
              </a:rPr>
              <a:t>May 19, 2020</a:t>
            </a:r>
            <a:r>
              <a:rPr kumimoji="0" lang="en-US" sz="4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</p:txBody>
      </p:sp>
      <p:pic>
        <p:nvPicPr>
          <p:cNvPr id="6" name="Image" descr="Image">
            <a:extLst>
              <a:ext uri="{FF2B5EF4-FFF2-40B4-BE49-F238E27FC236}">
                <a16:creationId xmlns:a16="http://schemas.microsoft.com/office/drawing/2014/main" id="{E0E8FD69-3388-4A28-9982-9F8325B7DF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3485" y="1693132"/>
            <a:ext cx="7949329" cy="1476122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6" descr="A picture containing clock&#10;&#10;Description automatically generated">
            <a:extLst>
              <a:ext uri="{FF2B5EF4-FFF2-40B4-BE49-F238E27FC236}">
                <a16:creationId xmlns:a16="http://schemas.microsoft.com/office/drawing/2014/main" id="{3D3DEA3A-4684-4AE9-A368-59AC1ECB19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3293" y="11563309"/>
            <a:ext cx="8518858" cy="1529883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foto cielo.jpg" descr="foto ciel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32212"/>
            <a:ext cx="24791512" cy="13716000"/>
          </a:xfrm>
          <a:prstGeom prst="rect">
            <a:avLst/>
          </a:prstGeom>
          <a:ln w="12700" cmpd="dbl">
            <a:solidFill>
              <a:schemeClr val="accent1"/>
            </a:solidFill>
            <a:prstDash val="sysDot"/>
            <a:miter lim="400000"/>
          </a:ln>
        </p:spPr>
      </p:pic>
      <p:sp>
        <p:nvSpPr>
          <p:cNvPr id="258" name="TextBox 34">
            <a:extLst>
              <a:ext uri="{FF2B5EF4-FFF2-40B4-BE49-F238E27FC236}">
                <a16:creationId xmlns:a16="http://schemas.microsoft.com/office/drawing/2014/main" id="{BA897D3F-7CC1-4C8D-921D-260BDAE0F8CE}"/>
              </a:ext>
            </a:extLst>
          </p:cNvPr>
          <p:cNvSpPr txBox="1"/>
          <p:nvPr/>
        </p:nvSpPr>
        <p:spPr>
          <a:xfrm>
            <a:off x="2202061" y="1544330"/>
            <a:ext cx="20387387" cy="100027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7840"/>
              </a:lnSpc>
            </a:pPr>
            <a:r>
              <a:rPr lang="en-US" sz="6600" dirty="0">
                <a:solidFill>
                  <a:schemeClr val="tx1"/>
                </a:solidFill>
                <a:latin typeface="Open Sans Extra Bold"/>
              </a:rPr>
              <a:t>Overview (partial) of NDCs and LTS in the LAC 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770B964-FDB3-4F71-90DD-E9026A673C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28743"/>
              </p:ext>
            </p:extLst>
          </p:nvPr>
        </p:nvGraphicFramePr>
        <p:xfrm>
          <a:off x="164276" y="3310962"/>
          <a:ext cx="24462959" cy="5599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Worksheet" r:id="rId5" imgW="10091741" imgH="2309648" progId="Excel.Sheet.12">
                  <p:embed/>
                </p:oleObj>
              </mc:Choice>
              <mc:Fallback>
                <p:oleObj name="Worksheet" r:id="rId5" imgW="10091741" imgH="2309648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2770B964-FDB3-4F71-90DD-E9026A673CD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4276" y="3310962"/>
                        <a:ext cx="24462959" cy="55991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4">
            <a:extLst>
              <a:ext uri="{FF2B5EF4-FFF2-40B4-BE49-F238E27FC236}">
                <a16:creationId xmlns:a16="http://schemas.microsoft.com/office/drawing/2014/main" id="{6B09F0DE-5437-42B8-9E08-89209F72FF8B}"/>
              </a:ext>
            </a:extLst>
          </p:cNvPr>
          <p:cNvSpPr txBox="1"/>
          <p:nvPr/>
        </p:nvSpPr>
        <p:spPr>
          <a:xfrm>
            <a:off x="164276" y="8654903"/>
            <a:ext cx="20387387" cy="83151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7840"/>
              </a:lnSpc>
            </a:pPr>
            <a:r>
              <a:rPr lang="en-US" sz="2800" dirty="0">
                <a:solidFill>
                  <a:schemeClr val="tx1"/>
                </a:solidFill>
                <a:latin typeface="Open Sans Extra Bold"/>
              </a:rPr>
              <a:t>* </a:t>
            </a:r>
            <a:r>
              <a:rPr lang="en-US" sz="2800" b="0" dirty="0">
                <a:solidFill>
                  <a:schemeClr val="tx1"/>
                </a:solidFill>
                <a:latin typeface="Open Sans Extra Bold"/>
              </a:rPr>
              <a:t>Based on the </a:t>
            </a:r>
            <a:r>
              <a:rPr lang="en-US" sz="2800" b="0" dirty="0" err="1">
                <a:solidFill>
                  <a:schemeClr val="tx1"/>
                </a:solidFill>
                <a:latin typeface="Open Sans Extra Bold"/>
              </a:rPr>
              <a:t>LEDSenLAC</a:t>
            </a:r>
            <a:r>
              <a:rPr lang="en-US" sz="2800" b="0" dirty="0">
                <a:solidFill>
                  <a:schemeClr val="tx1"/>
                </a:solidFill>
                <a:latin typeface="Open Sans Extra Bold"/>
              </a:rPr>
              <a:t> Report 2019 and complemented by IDB staff.   </a:t>
            </a:r>
          </a:p>
        </p:txBody>
      </p:sp>
    </p:spTree>
    <p:extLst>
      <p:ext uri="{BB962C8B-B14F-4D97-AF65-F5344CB8AC3E}">
        <p14:creationId xmlns:p14="http://schemas.microsoft.com/office/powerpoint/2010/main" val="403479024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foto cielo.jpg" descr="foto ciel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850" y="12619580"/>
            <a:ext cx="3385367" cy="389441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 descr="A picture containing clock&#10;&#10;Description automatically generated">
            <a:extLst>
              <a:ext uri="{FF2B5EF4-FFF2-40B4-BE49-F238E27FC236}">
                <a16:creationId xmlns:a16="http://schemas.microsoft.com/office/drawing/2014/main" id="{0C8EE234-AEA7-4F7E-BBE0-01708EA356B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7159" y="12454759"/>
            <a:ext cx="3554991" cy="638433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E542C1D7-08A0-49A1-A7D2-F1DFB43BB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503829"/>
            <a:ext cx="21031200" cy="2651126"/>
          </a:xfrm>
        </p:spPr>
        <p:txBody>
          <a:bodyPr>
            <a:noAutofit/>
          </a:bodyPr>
          <a:lstStyle/>
          <a:p>
            <a:r>
              <a:rPr lang="en-US" sz="8000" b="1" dirty="0"/>
              <a:t>NDC Invest:</a:t>
            </a:r>
            <a:r>
              <a:rPr lang="en-US" sz="8000" dirty="0"/>
              <a:t> focus areas of support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E32C9C7-007A-422A-B310-835E1497BC12}"/>
              </a:ext>
            </a:extLst>
          </p:cNvPr>
          <p:cNvGrpSpPr/>
          <p:nvPr/>
        </p:nvGrpSpPr>
        <p:grpSpPr>
          <a:xfrm>
            <a:off x="2609851" y="4510476"/>
            <a:ext cx="8210550" cy="2180448"/>
            <a:chOff x="0" y="0"/>
            <a:chExt cx="5062686" cy="1603375"/>
          </a:xfrm>
          <a:solidFill>
            <a:schemeClr val="accent1">
              <a:lumMod val="75000"/>
            </a:schemeClr>
          </a:solidFill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36DF7F49-F022-4B76-91E8-067F8EDC6AD0}"/>
                </a:ext>
              </a:extLst>
            </p:cNvPr>
            <p:cNvSpPr/>
            <p:nvPr/>
          </p:nvSpPr>
          <p:spPr>
            <a:xfrm>
              <a:off x="0" y="0"/>
              <a:ext cx="5062686" cy="160337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: Rounded Corners 4">
              <a:extLst>
                <a:ext uri="{FF2B5EF4-FFF2-40B4-BE49-F238E27FC236}">
                  <a16:creationId xmlns:a16="http://schemas.microsoft.com/office/drawing/2014/main" id="{75D08671-BA58-4281-AD06-CFEFED98D1E3}"/>
                </a:ext>
              </a:extLst>
            </p:cNvPr>
            <p:cNvSpPr txBox="1"/>
            <p:nvPr/>
          </p:nvSpPr>
          <p:spPr>
            <a:xfrm>
              <a:off x="0" y="484662"/>
              <a:ext cx="5062686" cy="48101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400" kern="1200" dirty="0">
                  <a:solidFill>
                    <a:schemeClr val="bg1"/>
                  </a:solidFill>
                </a:rPr>
                <a:t>1. Enhancing ambition on new NDC design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869305D-F7B0-4595-B761-904306ECF4EA}"/>
              </a:ext>
            </a:extLst>
          </p:cNvPr>
          <p:cNvGrpSpPr/>
          <p:nvPr/>
        </p:nvGrpSpPr>
        <p:grpSpPr>
          <a:xfrm>
            <a:off x="12725401" y="4502735"/>
            <a:ext cx="8210550" cy="2188190"/>
            <a:chOff x="5447650" y="0"/>
            <a:chExt cx="5062686" cy="1603375"/>
          </a:xfrm>
          <a:solidFill>
            <a:schemeClr val="accent3">
              <a:lumMod val="75000"/>
            </a:schemeClr>
          </a:solidFill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DE2B5992-0E4D-475F-8D52-A80362A2E30E}"/>
                </a:ext>
              </a:extLst>
            </p:cNvPr>
            <p:cNvSpPr/>
            <p:nvPr/>
          </p:nvSpPr>
          <p:spPr>
            <a:xfrm>
              <a:off x="5447650" y="0"/>
              <a:ext cx="5062686" cy="160337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ctangle: Rounded Corners 4">
              <a:extLst>
                <a:ext uri="{FF2B5EF4-FFF2-40B4-BE49-F238E27FC236}">
                  <a16:creationId xmlns:a16="http://schemas.microsoft.com/office/drawing/2014/main" id="{F1ED8B23-DFEA-4CB0-ACD3-BF0FC546DBF3}"/>
                </a:ext>
              </a:extLst>
            </p:cNvPr>
            <p:cNvSpPr txBox="1"/>
            <p:nvPr/>
          </p:nvSpPr>
          <p:spPr>
            <a:xfrm>
              <a:off x="5447650" y="561182"/>
              <a:ext cx="5062686" cy="48101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400" kern="1200" dirty="0"/>
                <a:t>2. Finance strategy for mobilizing &amp; aligning investments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0FEECB21-E48B-4F7B-B90B-E2C59FD505F5}"/>
              </a:ext>
            </a:extLst>
          </p:cNvPr>
          <p:cNvSpPr txBox="1"/>
          <p:nvPr/>
        </p:nvSpPr>
        <p:spPr>
          <a:xfrm>
            <a:off x="3694136" y="8413095"/>
            <a:ext cx="1686120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l">
              <a:buFont typeface="Wingdings" panose="05000000000000000000" pitchFamily="2" charset="2"/>
              <a:buChar char="ü"/>
            </a:pPr>
            <a:r>
              <a:rPr lang="en-US" sz="4000" dirty="0"/>
              <a:t>Emphasis on implementation</a:t>
            </a:r>
          </a:p>
          <a:p>
            <a:pPr marL="685800" indent="-685800" algn="l">
              <a:buFont typeface="Wingdings" panose="05000000000000000000" pitchFamily="2" charset="2"/>
              <a:buChar char="ü"/>
            </a:pPr>
            <a:r>
              <a:rPr lang="en-US" sz="4000" dirty="0"/>
              <a:t>Tailored to country context</a:t>
            </a:r>
          </a:p>
          <a:p>
            <a:pPr marL="685800" indent="-685800" algn="l">
              <a:buFont typeface="Wingdings" panose="05000000000000000000" pitchFamily="2" charset="2"/>
              <a:buChar char="ü"/>
            </a:pPr>
            <a:r>
              <a:rPr lang="en-US" sz="4000" dirty="0"/>
              <a:t>Science based</a:t>
            </a:r>
          </a:p>
          <a:p>
            <a:pPr marL="685800" indent="-685800" algn="l">
              <a:buFont typeface="Wingdings" panose="05000000000000000000" pitchFamily="2" charset="2"/>
              <a:buChar char="ü"/>
            </a:pPr>
            <a:r>
              <a:rPr lang="en-US" sz="4000" dirty="0"/>
              <a:t>Iterative and consultative</a:t>
            </a:r>
          </a:p>
          <a:p>
            <a:pPr marL="685800" indent="-685800" algn="l">
              <a:buFont typeface="Wingdings" panose="05000000000000000000" pitchFamily="2" charset="2"/>
              <a:buChar char="ü"/>
            </a:pPr>
            <a:r>
              <a:rPr lang="en-US" sz="4000" dirty="0"/>
              <a:t>Responds to a just transition and broader development objectives</a:t>
            </a:r>
          </a:p>
          <a:p>
            <a:pPr marL="685800" indent="-685800" algn="l">
              <a:buFont typeface="Wingdings" panose="05000000000000000000" pitchFamily="2" charset="2"/>
              <a:buChar char="ü"/>
            </a:pPr>
            <a:r>
              <a:rPr lang="en-US" sz="4000" dirty="0"/>
              <a:t>Considers specific actions for the short, medium and </a:t>
            </a:r>
            <a:r>
              <a:rPr lang="en-US" sz="4000" u="sng" dirty="0"/>
              <a:t>long term</a:t>
            </a:r>
          </a:p>
          <a:p>
            <a:pPr marL="685800" indent="-685800" algn="l">
              <a:buFont typeface="Wingdings" panose="05000000000000000000" pitchFamily="2" charset="2"/>
              <a:buChar char="ü"/>
            </a:pPr>
            <a:endParaRPr lang="en-US" sz="4000" dirty="0">
              <a:highlight>
                <a:srgbClr val="FFFF00"/>
              </a:highlight>
            </a:endParaRPr>
          </a:p>
          <a:p>
            <a:pPr marL="685800" indent="-685800" algn="l">
              <a:buFont typeface="Wingdings" panose="05000000000000000000" pitchFamily="2" charset="2"/>
              <a:buChar char="ü"/>
            </a:pPr>
            <a:endParaRPr lang="en-US" sz="4000" dirty="0"/>
          </a:p>
        </p:txBody>
      </p:sp>
      <p:sp>
        <p:nvSpPr>
          <p:cNvPr id="2" name="Left Bracket 1">
            <a:extLst>
              <a:ext uri="{FF2B5EF4-FFF2-40B4-BE49-F238E27FC236}">
                <a16:creationId xmlns:a16="http://schemas.microsoft.com/office/drawing/2014/main" id="{1DCC6D96-2B74-4743-97A4-B531128B4EE7}"/>
              </a:ext>
            </a:extLst>
          </p:cNvPr>
          <p:cNvSpPr/>
          <p:nvPr/>
        </p:nvSpPr>
        <p:spPr>
          <a:xfrm rot="5400000">
            <a:off x="11488639" y="-528521"/>
            <a:ext cx="723138" cy="18171486"/>
          </a:xfrm>
          <a:prstGeom prst="leftBracket">
            <a:avLst/>
          </a:prstGeom>
          <a:noFill/>
          <a:ln w="38100" cap="flat">
            <a:solidFill>
              <a:schemeClr val="accent1">
                <a:lumMod val="7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9220E50-850B-4761-8B57-5E8452E40F8A}"/>
              </a:ext>
            </a:extLst>
          </p:cNvPr>
          <p:cNvCxnSpPr/>
          <p:nvPr/>
        </p:nvCxnSpPr>
        <p:spPr>
          <a:xfrm>
            <a:off x="6762307" y="6858000"/>
            <a:ext cx="0" cy="1095153"/>
          </a:xfrm>
          <a:prstGeom prst="straightConnector1">
            <a:avLst/>
          </a:prstGeom>
          <a:noFill/>
          <a:ln w="57150" cap="flat">
            <a:solidFill>
              <a:schemeClr val="accent1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90FA1DF-F844-45DA-8D84-3007E25249A1}"/>
              </a:ext>
            </a:extLst>
          </p:cNvPr>
          <p:cNvCxnSpPr/>
          <p:nvPr/>
        </p:nvCxnSpPr>
        <p:spPr>
          <a:xfrm>
            <a:off x="16866771" y="6861545"/>
            <a:ext cx="0" cy="1095153"/>
          </a:xfrm>
          <a:prstGeom prst="straightConnector1">
            <a:avLst/>
          </a:prstGeom>
          <a:noFill/>
          <a:ln w="57150" cap="flat">
            <a:solidFill>
              <a:schemeClr val="accent1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1656585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Gran Torre Santiago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3526765" y="3192611"/>
            <a:ext cx="4952758" cy="992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containermodularhouse.com/photo/pl728931-modern_prefab_bungalow_homes_angle_steel_frame_for_villa_and_small_house_wlh_bgl01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4070" y="8729338"/>
            <a:ext cx="6612692" cy="440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5186682" y="13134894"/>
            <a:ext cx="16459200" cy="0"/>
          </a:xfrm>
          <a:prstGeom prst="straightConnector1">
            <a:avLst/>
          </a:prstGeom>
          <a:ln w="57150">
            <a:solidFill>
              <a:schemeClr val="tx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6253482" y="2670209"/>
            <a:ext cx="0" cy="10834810"/>
          </a:xfrm>
          <a:prstGeom prst="straightConnector1">
            <a:avLst/>
          </a:prstGeom>
          <a:ln w="57150">
            <a:solidFill>
              <a:schemeClr val="tx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660795" y="7611064"/>
            <a:ext cx="21018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6400">
                <a:solidFill>
                  <a:prstClr val="black"/>
                </a:solidFill>
              </a:rPr>
              <a:t>-20%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062671" y="2085432"/>
            <a:ext cx="255871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6400">
                <a:solidFill>
                  <a:prstClr val="black"/>
                </a:solidFill>
              </a:rPr>
              <a:t>-100%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3118290" y="5301304"/>
            <a:ext cx="541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>
                <a:solidFill>
                  <a:prstClr val="black"/>
                </a:solidFill>
              </a:rPr>
              <a:t>Emissions reduction
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964889" y="12211566"/>
            <a:ext cx="23067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800">
                <a:solidFill>
                  <a:prstClr val="black"/>
                </a:solidFill>
              </a:rPr>
              <a:t>Time
</a:t>
            </a:r>
          </a:p>
        </p:txBody>
      </p:sp>
      <p:pic>
        <p:nvPicPr>
          <p:cNvPr id="12" name="Picture 2" descr="https://yy2.staticflickr.com/3277/2607574015_f83fec883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166" y="8729339"/>
            <a:ext cx="6658608" cy="435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"/>
          <p:cNvSpPr txBox="1"/>
          <p:nvPr/>
        </p:nvSpPr>
        <p:spPr>
          <a:xfrm flipH="1">
            <a:off x="6974034" y="4257427"/>
            <a:ext cx="11665296" cy="5016758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1828800"/>
            <a:r>
              <a:rPr lang="en-US" altLang="en-US" sz="6400">
                <a:solidFill>
                  <a:srgbClr val="212121"/>
                </a:solidFill>
                <a:latin typeface="inherit"/>
              </a:rPr>
              <a:t>The aim of the NDCs should be to build the foundations for decarbonization, not just achieving a given level of reduction at the lowest cost.</a:t>
            </a:r>
            <a:endParaRPr lang="es-ES_tradnl" altLang="en-US" sz="8800">
              <a:latin typeface="Arial" panose="020B0604020202020204" pitchFamily="34" charset="0"/>
            </a:endParaRPr>
          </a:p>
        </p:txBody>
      </p:sp>
      <p:sp>
        <p:nvSpPr>
          <p:cNvPr id="14" name="Date Placeholder 3"/>
          <p:cNvSpPr txBox="1">
            <a:spLocks noGrp="1"/>
          </p:cNvSpPr>
          <p:nvPr/>
        </p:nvSpPr>
        <p:spPr bwMode="auto">
          <a:xfrm>
            <a:off x="304798" y="12982617"/>
            <a:ext cx="426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1828800"/>
            <a:fld id="{085068B1-BA56-4FE5-849C-3D2E9C2068CC}" type="slidenum">
              <a:rPr lang="es-ES_tradnl" sz="2800">
                <a:solidFill>
                  <a:srgbClr val="008080"/>
                </a:solidFill>
              </a:rPr>
              <a:pPr defTabSz="1828800"/>
              <a:t>4</a:t>
            </a:fld>
            <a:endParaRPr lang="es-ES_tradnl" sz="2800">
              <a:solidFill>
                <a:srgbClr val="008080"/>
              </a:solidFill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1CE29AF-E872-4F6D-90D2-37D8AD782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363" y="596430"/>
            <a:ext cx="21983274" cy="2045212"/>
          </a:xfrm>
        </p:spPr>
        <p:txBody>
          <a:bodyPr vert="horz" lIns="182880" tIns="91440" rIns="182880" bIns="91440" rtlCol="0" anchor="ctr">
            <a:noAutofit/>
          </a:bodyPr>
          <a:lstStyle/>
          <a:p>
            <a:pPr algn="ctr"/>
            <a:r>
              <a:rPr lang="en-US" sz="6400" b="1" dirty="0">
                <a:solidFill>
                  <a:schemeClr val="tx1"/>
                </a:solidFill>
              </a:rPr>
              <a:t>Long-term planning:</a:t>
            </a:r>
            <a:r>
              <a:rPr lang="en-US" sz="6400" dirty="0">
                <a:solidFill>
                  <a:schemeClr val="tx1"/>
                </a:solidFill>
              </a:rPr>
              <a:t> transformational, not incremental, changes
</a:t>
            </a:r>
            <a:endParaRPr lang="es-MX" sz="6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042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81"/>
    </mc:Choice>
    <mc:Fallback xmlns="">
      <p:transition spd="slow" advTm="25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foto cielo.jpg" descr="foto cielo.jpg">
            <a:extLst>
              <a:ext uri="{FF2B5EF4-FFF2-40B4-BE49-F238E27FC236}">
                <a16:creationId xmlns:a16="http://schemas.microsoft.com/office/drawing/2014/main" id="{2F7FC842-7226-42A1-9930-C44CC43F19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1265"/>
            <a:ext cx="24384000" cy="137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850" y="12619580"/>
            <a:ext cx="3385367" cy="389441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 descr="A picture containing clock&#10;&#10;Description automatically generated">
            <a:extLst>
              <a:ext uri="{FF2B5EF4-FFF2-40B4-BE49-F238E27FC236}">
                <a16:creationId xmlns:a16="http://schemas.microsoft.com/office/drawing/2014/main" id="{0C8EE234-AEA7-4F7E-BBE0-01708EA356B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7159" y="12454759"/>
            <a:ext cx="3554991" cy="638433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E542C1D7-08A0-49A1-A7D2-F1DFB43BB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309" y="660504"/>
            <a:ext cx="22624534" cy="1189460"/>
          </a:xfrm>
        </p:spPr>
        <p:txBody>
          <a:bodyPr>
            <a:noAutofit/>
          </a:bodyPr>
          <a:lstStyle/>
          <a:p>
            <a:r>
              <a:rPr lang="en-US" sz="6600" b="1" dirty="0"/>
              <a:t>Response on the Policy side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8B269646-34FC-413C-9D07-FD3D3E621E6D}"/>
              </a:ext>
            </a:extLst>
          </p:cNvPr>
          <p:cNvSpPr/>
          <p:nvPr/>
        </p:nvSpPr>
        <p:spPr>
          <a:xfrm>
            <a:off x="14701080" y="4737412"/>
            <a:ext cx="5394460" cy="51077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rPr>
              <a:t>Policy change/Advise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08F51CE4-9BF1-45ED-AF3D-5C966FA5AF4D}"/>
              </a:ext>
            </a:extLst>
          </p:cNvPr>
          <p:cNvSpPr/>
          <p:nvPr/>
        </p:nvSpPr>
        <p:spPr>
          <a:xfrm>
            <a:off x="14701078" y="3603040"/>
            <a:ext cx="5394460" cy="51077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rPr>
              <a:t>LTS mitigation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5B6256FB-F7D0-4636-BD8A-C19D22EB53D1}"/>
              </a:ext>
            </a:extLst>
          </p:cNvPr>
          <p:cNvSpPr/>
          <p:nvPr/>
        </p:nvSpPr>
        <p:spPr>
          <a:xfrm>
            <a:off x="14701079" y="4174134"/>
            <a:ext cx="5394460" cy="510778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rPr>
              <a:t>New NDC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75F0CE0B-CB8D-459B-AB9F-64F411A8380E}"/>
              </a:ext>
            </a:extLst>
          </p:cNvPr>
          <p:cNvSpPr/>
          <p:nvPr/>
        </p:nvSpPr>
        <p:spPr>
          <a:xfrm>
            <a:off x="14701077" y="3055047"/>
            <a:ext cx="5394460" cy="51077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rPr>
              <a:t>LTS adaptation</a:t>
            </a:r>
            <a:endParaRPr kumimoji="0" lang="en-US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C5997B10-ED4E-4FD7-AA39-F7BE90592701}"/>
              </a:ext>
            </a:extLst>
          </p:cNvPr>
          <p:cNvSpPr/>
          <p:nvPr/>
        </p:nvSpPr>
        <p:spPr>
          <a:xfrm>
            <a:off x="14701081" y="6644857"/>
            <a:ext cx="5394460" cy="51077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rPr>
              <a:t>IDBG Portfolio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C0E7925-1665-40C2-821F-59B89CB015F1}"/>
              </a:ext>
            </a:extLst>
          </p:cNvPr>
          <p:cNvSpPr/>
          <p:nvPr/>
        </p:nvSpPr>
        <p:spPr>
          <a:xfrm>
            <a:off x="14701081" y="7202361"/>
            <a:ext cx="5394460" cy="510778"/>
          </a:xfrm>
          <a:prstGeom prst="roundRect">
            <a:avLst/>
          </a:prstGeom>
          <a:solidFill>
            <a:srgbClr val="7030A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rPr>
              <a:t>Cost-Benefit </a:t>
            </a:r>
            <a:r>
              <a:rPr lang="en-US" b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rPr>
              <a:t>analysis</a:t>
            </a:r>
            <a:endParaRPr kumimoji="0" lang="en-US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65F8EDDF-5394-49A4-B803-57791ED38ADB}"/>
              </a:ext>
            </a:extLst>
          </p:cNvPr>
          <p:cNvSpPr/>
          <p:nvPr/>
        </p:nvSpPr>
        <p:spPr>
          <a:xfrm>
            <a:off x="14701083" y="7780691"/>
            <a:ext cx="5394460" cy="510778"/>
          </a:xfrm>
          <a:prstGeom prst="roundRect">
            <a:avLst/>
          </a:prstGeom>
          <a:solidFill>
            <a:srgbClr val="00B0F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rPr>
              <a:t>Green budgeting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1619BD2F-4D0C-4D39-9BD3-80F0E4D6E595}"/>
              </a:ext>
            </a:extLst>
          </p:cNvPr>
          <p:cNvSpPr/>
          <p:nvPr/>
        </p:nvSpPr>
        <p:spPr>
          <a:xfrm>
            <a:off x="14701084" y="8380356"/>
            <a:ext cx="5394460" cy="510778"/>
          </a:xfrm>
          <a:prstGeom prst="roundRect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rPr>
              <a:t>NDC Pipeline development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3C1058A8-A91F-4D36-9A87-D1860AF57D15}"/>
              </a:ext>
            </a:extLst>
          </p:cNvPr>
          <p:cNvSpPr/>
          <p:nvPr/>
        </p:nvSpPr>
        <p:spPr>
          <a:xfrm>
            <a:off x="14701085" y="8953816"/>
            <a:ext cx="5394460" cy="510778"/>
          </a:xfrm>
          <a:prstGeom prst="roundRect">
            <a:avLst/>
          </a:prstGeom>
          <a:solidFill>
            <a:srgbClr val="FFFF00"/>
          </a:solidFill>
          <a:ln w="12700" cap="flat">
            <a:solidFill>
              <a:srgbClr val="FFC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rPr>
              <a:t>Finance strategy &amp; instruments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9AF048CD-C22B-499F-80E4-2F63B5976B8D}"/>
              </a:ext>
            </a:extLst>
          </p:cNvPr>
          <p:cNvSpPr/>
          <p:nvPr/>
        </p:nvSpPr>
        <p:spPr>
          <a:xfrm>
            <a:off x="14701086" y="9515571"/>
            <a:ext cx="5394460" cy="510778"/>
          </a:xfrm>
          <a:prstGeom prst="roundRect">
            <a:avLst/>
          </a:prstGeom>
          <a:solidFill>
            <a:srgbClr val="92D05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rPr>
              <a:t>Analysis fiscal impacts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07C7B4D8-86B1-4C43-A86F-466FDD0E6BF1}"/>
              </a:ext>
            </a:extLst>
          </p:cNvPr>
          <p:cNvSpPr/>
          <p:nvPr/>
        </p:nvSpPr>
        <p:spPr>
          <a:xfrm>
            <a:off x="14701087" y="10065828"/>
            <a:ext cx="5394460" cy="510778"/>
          </a:xfrm>
          <a:prstGeom prst="roundRect">
            <a:avLst/>
          </a:prstGeom>
          <a:solidFill>
            <a:srgbClr val="00206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rPr>
              <a:t>National Investment System</a:t>
            </a:r>
            <a:endParaRPr kumimoji="0" lang="en-US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FFB9CD66-A5F4-41A1-BBAA-108048FF76A7}"/>
              </a:ext>
            </a:extLst>
          </p:cNvPr>
          <p:cNvSpPr/>
          <p:nvPr/>
        </p:nvSpPr>
        <p:spPr>
          <a:xfrm>
            <a:off x="14720348" y="10632532"/>
            <a:ext cx="5394460" cy="510778"/>
          </a:xfrm>
          <a:prstGeom prst="roundRect">
            <a:avLst/>
          </a:prstGeom>
          <a:solidFill>
            <a:srgbClr val="EC880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rPr>
              <a:t>Tra</a:t>
            </a:r>
            <a:r>
              <a:rPr lang="en-US" b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rPr>
              <a:t>nsparency frameworks</a:t>
            </a:r>
            <a:endParaRPr kumimoji="0" lang="en-US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8F5D5833-3E85-44B4-9D40-3C2B27BF1895}"/>
              </a:ext>
            </a:extLst>
          </p:cNvPr>
          <p:cNvSpPr/>
          <p:nvPr/>
        </p:nvSpPr>
        <p:spPr>
          <a:xfrm>
            <a:off x="5039434" y="4322469"/>
            <a:ext cx="648796" cy="61293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3BEA7771-6E3A-4569-8CDB-DC5C9CC8E3DB}"/>
              </a:ext>
            </a:extLst>
          </p:cNvPr>
          <p:cNvSpPr/>
          <p:nvPr/>
        </p:nvSpPr>
        <p:spPr>
          <a:xfrm>
            <a:off x="5032157" y="5026771"/>
            <a:ext cx="648796" cy="61293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C6EEA80A-3C79-428C-A594-3F388CAACC1B}"/>
              </a:ext>
            </a:extLst>
          </p:cNvPr>
          <p:cNvSpPr/>
          <p:nvPr/>
        </p:nvSpPr>
        <p:spPr>
          <a:xfrm>
            <a:off x="5032157" y="9184521"/>
            <a:ext cx="648796" cy="61293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D4CBB18B-B54E-44EA-88BA-81A028513AE3}"/>
              </a:ext>
            </a:extLst>
          </p:cNvPr>
          <p:cNvSpPr/>
          <p:nvPr/>
        </p:nvSpPr>
        <p:spPr>
          <a:xfrm>
            <a:off x="5039434" y="11301045"/>
            <a:ext cx="648796" cy="61293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77A68B3F-FF20-41EE-90DA-5E86209EE08C}"/>
              </a:ext>
            </a:extLst>
          </p:cNvPr>
          <p:cNvSpPr/>
          <p:nvPr/>
        </p:nvSpPr>
        <p:spPr>
          <a:xfrm>
            <a:off x="5812085" y="2245818"/>
            <a:ext cx="648796" cy="59709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5CAA8660-A3A0-4CD4-B7F7-402A9300675A}"/>
              </a:ext>
            </a:extLst>
          </p:cNvPr>
          <p:cNvSpPr/>
          <p:nvPr/>
        </p:nvSpPr>
        <p:spPr>
          <a:xfrm>
            <a:off x="5812085" y="4322469"/>
            <a:ext cx="648796" cy="59709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6989A48C-8AAF-42A1-8D04-A3FEF80DF3E4}"/>
              </a:ext>
            </a:extLst>
          </p:cNvPr>
          <p:cNvSpPr/>
          <p:nvPr/>
        </p:nvSpPr>
        <p:spPr>
          <a:xfrm>
            <a:off x="5812085" y="5025826"/>
            <a:ext cx="648796" cy="59709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0BD0E773-169D-423D-9779-3F19FAAA95A1}"/>
              </a:ext>
            </a:extLst>
          </p:cNvPr>
          <p:cNvSpPr/>
          <p:nvPr/>
        </p:nvSpPr>
        <p:spPr>
          <a:xfrm>
            <a:off x="5812085" y="5729159"/>
            <a:ext cx="648796" cy="59709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51B67F85-B191-4DDF-9FD8-F1F790DA7EBB}"/>
              </a:ext>
            </a:extLst>
          </p:cNvPr>
          <p:cNvSpPr/>
          <p:nvPr/>
        </p:nvSpPr>
        <p:spPr>
          <a:xfrm>
            <a:off x="5812085" y="8507792"/>
            <a:ext cx="648796" cy="59709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E93D19B2-A49E-4755-98B3-2E0ED71867FA}"/>
              </a:ext>
            </a:extLst>
          </p:cNvPr>
          <p:cNvSpPr/>
          <p:nvPr/>
        </p:nvSpPr>
        <p:spPr>
          <a:xfrm>
            <a:off x="5812085" y="9906699"/>
            <a:ext cx="648796" cy="59709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C1767E00-92DF-48B3-BBEF-C23ED81D716A}"/>
              </a:ext>
            </a:extLst>
          </p:cNvPr>
          <p:cNvSpPr/>
          <p:nvPr/>
        </p:nvSpPr>
        <p:spPr>
          <a:xfrm>
            <a:off x="6583090" y="3629098"/>
            <a:ext cx="649224" cy="612648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118973B5-7BDB-4567-A5F3-17180282DDC9}"/>
              </a:ext>
            </a:extLst>
          </p:cNvPr>
          <p:cNvSpPr/>
          <p:nvPr/>
        </p:nvSpPr>
        <p:spPr>
          <a:xfrm>
            <a:off x="6572541" y="2942015"/>
            <a:ext cx="649224" cy="612648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7926FFCE-1B8F-4172-B877-D80CE3E94AD7}"/>
              </a:ext>
            </a:extLst>
          </p:cNvPr>
          <p:cNvSpPr/>
          <p:nvPr/>
        </p:nvSpPr>
        <p:spPr>
          <a:xfrm>
            <a:off x="6572541" y="5727748"/>
            <a:ext cx="649224" cy="612648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9D61D067-A935-4993-8549-FADE472F0955}"/>
              </a:ext>
            </a:extLst>
          </p:cNvPr>
          <p:cNvSpPr/>
          <p:nvPr/>
        </p:nvSpPr>
        <p:spPr>
          <a:xfrm>
            <a:off x="6583090" y="10581929"/>
            <a:ext cx="649224" cy="612648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5C351F38-21FF-4297-95D5-75BA607F68D1}"/>
              </a:ext>
            </a:extLst>
          </p:cNvPr>
          <p:cNvSpPr/>
          <p:nvPr/>
        </p:nvSpPr>
        <p:spPr>
          <a:xfrm>
            <a:off x="7355520" y="2231762"/>
            <a:ext cx="649224" cy="61264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79047495-686C-4999-B7D9-91A026EFCB17}"/>
              </a:ext>
            </a:extLst>
          </p:cNvPr>
          <p:cNvSpPr/>
          <p:nvPr/>
        </p:nvSpPr>
        <p:spPr>
          <a:xfrm>
            <a:off x="7335599" y="2937242"/>
            <a:ext cx="649224" cy="61264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24EEEC39-024D-435A-A189-EA0D248C7812}"/>
              </a:ext>
            </a:extLst>
          </p:cNvPr>
          <p:cNvSpPr/>
          <p:nvPr/>
        </p:nvSpPr>
        <p:spPr>
          <a:xfrm>
            <a:off x="7354690" y="5021306"/>
            <a:ext cx="649224" cy="61264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05A7F6BC-C5CB-4DD1-B3C4-120C41EE4086}"/>
              </a:ext>
            </a:extLst>
          </p:cNvPr>
          <p:cNvSpPr/>
          <p:nvPr/>
        </p:nvSpPr>
        <p:spPr>
          <a:xfrm>
            <a:off x="7354690" y="5728382"/>
            <a:ext cx="649224" cy="61264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303350F6-903B-40EE-BA00-A581A60CB6DA}"/>
              </a:ext>
            </a:extLst>
          </p:cNvPr>
          <p:cNvSpPr/>
          <p:nvPr/>
        </p:nvSpPr>
        <p:spPr>
          <a:xfrm>
            <a:off x="8107619" y="2931189"/>
            <a:ext cx="649224" cy="61293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8559A010-822E-45F2-B7C5-A4668D293F49}"/>
              </a:ext>
            </a:extLst>
          </p:cNvPr>
          <p:cNvSpPr/>
          <p:nvPr/>
        </p:nvSpPr>
        <p:spPr>
          <a:xfrm>
            <a:off x="8107619" y="3637632"/>
            <a:ext cx="649224" cy="61293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B8FC18C6-7A90-41E0-B553-EE7D69F506DF}"/>
              </a:ext>
            </a:extLst>
          </p:cNvPr>
          <p:cNvSpPr/>
          <p:nvPr/>
        </p:nvSpPr>
        <p:spPr>
          <a:xfrm>
            <a:off x="8118641" y="10578414"/>
            <a:ext cx="649224" cy="61293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C5A60015-2DE5-483F-8A1E-C0CD0A8EFE78}"/>
              </a:ext>
            </a:extLst>
          </p:cNvPr>
          <p:cNvSpPr/>
          <p:nvPr/>
        </p:nvSpPr>
        <p:spPr>
          <a:xfrm>
            <a:off x="8875007" y="5694368"/>
            <a:ext cx="649224" cy="612934"/>
          </a:xfrm>
          <a:prstGeom prst="roundRect">
            <a:avLst/>
          </a:prstGeom>
          <a:solidFill>
            <a:srgbClr val="7030A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F1BF37FD-1E7A-4D39-A7CA-B0A7F6E6555D}"/>
              </a:ext>
            </a:extLst>
          </p:cNvPr>
          <p:cNvSpPr/>
          <p:nvPr/>
        </p:nvSpPr>
        <p:spPr>
          <a:xfrm>
            <a:off x="8881531" y="9875377"/>
            <a:ext cx="649224" cy="612934"/>
          </a:xfrm>
          <a:prstGeom prst="roundRect">
            <a:avLst/>
          </a:prstGeom>
          <a:solidFill>
            <a:srgbClr val="7030A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1" name="Rectangle: Rounded Corners 100">
            <a:extLst>
              <a:ext uri="{FF2B5EF4-FFF2-40B4-BE49-F238E27FC236}">
                <a16:creationId xmlns:a16="http://schemas.microsoft.com/office/drawing/2014/main" id="{5B7A8433-0539-45B9-AD7F-1BD4A123D112}"/>
              </a:ext>
            </a:extLst>
          </p:cNvPr>
          <p:cNvSpPr/>
          <p:nvPr/>
        </p:nvSpPr>
        <p:spPr>
          <a:xfrm>
            <a:off x="9638762" y="9890722"/>
            <a:ext cx="649224" cy="612934"/>
          </a:xfrm>
          <a:prstGeom prst="roundRect">
            <a:avLst/>
          </a:prstGeom>
          <a:solidFill>
            <a:srgbClr val="00B0F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51DB1FAF-BECB-4A1E-A17D-95867C4E606D}"/>
              </a:ext>
            </a:extLst>
          </p:cNvPr>
          <p:cNvSpPr/>
          <p:nvPr/>
        </p:nvSpPr>
        <p:spPr>
          <a:xfrm>
            <a:off x="9649839" y="8491952"/>
            <a:ext cx="649224" cy="612934"/>
          </a:xfrm>
          <a:prstGeom prst="roundRect">
            <a:avLst/>
          </a:prstGeom>
          <a:solidFill>
            <a:srgbClr val="00B0F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F1DF58FA-ABA4-4916-B038-BDF88263FD8E}"/>
              </a:ext>
            </a:extLst>
          </p:cNvPr>
          <p:cNvSpPr/>
          <p:nvPr/>
        </p:nvSpPr>
        <p:spPr>
          <a:xfrm>
            <a:off x="9656315" y="6435978"/>
            <a:ext cx="649224" cy="612934"/>
          </a:xfrm>
          <a:prstGeom prst="roundRect">
            <a:avLst/>
          </a:prstGeom>
          <a:solidFill>
            <a:srgbClr val="00B0F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4" name="Rectangle: Rounded Corners 103">
            <a:extLst>
              <a:ext uri="{FF2B5EF4-FFF2-40B4-BE49-F238E27FC236}">
                <a16:creationId xmlns:a16="http://schemas.microsoft.com/office/drawing/2014/main" id="{E2BA125C-3201-43D6-868C-EFA891BB9A19}"/>
              </a:ext>
            </a:extLst>
          </p:cNvPr>
          <p:cNvSpPr/>
          <p:nvPr/>
        </p:nvSpPr>
        <p:spPr>
          <a:xfrm>
            <a:off x="9656315" y="5713319"/>
            <a:ext cx="649224" cy="612934"/>
          </a:xfrm>
          <a:prstGeom prst="roundRect">
            <a:avLst/>
          </a:prstGeom>
          <a:solidFill>
            <a:srgbClr val="00B0F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5" name="Rectangle: Rounded Corners 104">
            <a:extLst>
              <a:ext uri="{FF2B5EF4-FFF2-40B4-BE49-F238E27FC236}">
                <a16:creationId xmlns:a16="http://schemas.microsoft.com/office/drawing/2014/main" id="{773DBD2D-F323-47E3-968E-BE9909B1A85D}"/>
              </a:ext>
            </a:extLst>
          </p:cNvPr>
          <p:cNvSpPr/>
          <p:nvPr/>
        </p:nvSpPr>
        <p:spPr>
          <a:xfrm>
            <a:off x="9660921" y="4314549"/>
            <a:ext cx="649224" cy="612934"/>
          </a:xfrm>
          <a:prstGeom prst="roundRect">
            <a:avLst/>
          </a:prstGeom>
          <a:solidFill>
            <a:srgbClr val="00B0F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6DD1ACBA-365F-47CE-85EB-5FBC8C123989}"/>
              </a:ext>
            </a:extLst>
          </p:cNvPr>
          <p:cNvSpPr/>
          <p:nvPr/>
        </p:nvSpPr>
        <p:spPr>
          <a:xfrm>
            <a:off x="9660921" y="2931189"/>
            <a:ext cx="649224" cy="612934"/>
          </a:xfrm>
          <a:prstGeom prst="roundRect">
            <a:avLst/>
          </a:prstGeom>
          <a:solidFill>
            <a:srgbClr val="00B0F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341EA2AF-3685-4419-BCD1-856A7A7A3512}"/>
              </a:ext>
            </a:extLst>
          </p:cNvPr>
          <p:cNvSpPr/>
          <p:nvPr/>
        </p:nvSpPr>
        <p:spPr>
          <a:xfrm>
            <a:off x="9643201" y="5019839"/>
            <a:ext cx="649224" cy="612934"/>
          </a:xfrm>
          <a:prstGeom prst="roundRect">
            <a:avLst/>
          </a:prstGeom>
          <a:solidFill>
            <a:srgbClr val="00B0F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4157A8B3-E3DC-4B69-96B9-80005ED1DF42}"/>
              </a:ext>
            </a:extLst>
          </p:cNvPr>
          <p:cNvSpPr/>
          <p:nvPr/>
        </p:nvSpPr>
        <p:spPr>
          <a:xfrm>
            <a:off x="10416589" y="2239578"/>
            <a:ext cx="649224" cy="612934"/>
          </a:xfrm>
          <a:prstGeom prst="roundRect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9" name="Rectangle: Rounded Corners 108">
            <a:extLst>
              <a:ext uri="{FF2B5EF4-FFF2-40B4-BE49-F238E27FC236}">
                <a16:creationId xmlns:a16="http://schemas.microsoft.com/office/drawing/2014/main" id="{7CA8B032-8F92-4AB1-959C-0B298BC196B7}"/>
              </a:ext>
            </a:extLst>
          </p:cNvPr>
          <p:cNvSpPr/>
          <p:nvPr/>
        </p:nvSpPr>
        <p:spPr>
          <a:xfrm>
            <a:off x="10416589" y="2941729"/>
            <a:ext cx="649224" cy="612934"/>
          </a:xfrm>
          <a:prstGeom prst="roundRect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78FA6126-C919-4D6F-B790-254A1E45E458}"/>
              </a:ext>
            </a:extLst>
          </p:cNvPr>
          <p:cNvSpPr/>
          <p:nvPr/>
        </p:nvSpPr>
        <p:spPr>
          <a:xfrm>
            <a:off x="10416589" y="5727748"/>
            <a:ext cx="649224" cy="612934"/>
          </a:xfrm>
          <a:prstGeom prst="roundRect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F34912F2-7475-4D77-BED8-674D9487F433}"/>
              </a:ext>
            </a:extLst>
          </p:cNvPr>
          <p:cNvSpPr/>
          <p:nvPr/>
        </p:nvSpPr>
        <p:spPr>
          <a:xfrm>
            <a:off x="10396347" y="9898779"/>
            <a:ext cx="649224" cy="612934"/>
          </a:xfrm>
          <a:prstGeom prst="roundRect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A2605E72-7599-4369-870F-47BFF406256D}"/>
              </a:ext>
            </a:extLst>
          </p:cNvPr>
          <p:cNvSpPr/>
          <p:nvPr/>
        </p:nvSpPr>
        <p:spPr>
          <a:xfrm>
            <a:off x="10396347" y="10600711"/>
            <a:ext cx="649224" cy="612934"/>
          </a:xfrm>
          <a:prstGeom prst="roundRect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B1255F5C-C27C-4CD7-97E8-AB833C29C24B}"/>
              </a:ext>
            </a:extLst>
          </p:cNvPr>
          <p:cNvSpPr/>
          <p:nvPr/>
        </p:nvSpPr>
        <p:spPr>
          <a:xfrm>
            <a:off x="11183248" y="4322469"/>
            <a:ext cx="649224" cy="612934"/>
          </a:xfrm>
          <a:prstGeom prst="roundRect">
            <a:avLst/>
          </a:prstGeom>
          <a:solidFill>
            <a:srgbClr val="FFFF00"/>
          </a:solidFill>
          <a:ln w="12700" cap="flat">
            <a:solidFill>
              <a:srgbClr val="FFC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1B3804EE-8F39-431C-9171-1356BBE2C5CC}"/>
              </a:ext>
            </a:extLst>
          </p:cNvPr>
          <p:cNvSpPr/>
          <p:nvPr/>
        </p:nvSpPr>
        <p:spPr>
          <a:xfrm>
            <a:off x="11183248" y="8507792"/>
            <a:ext cx="649224" cy="612934"/>
          </a:xfrm>
          <a:prstGeom prst="roundRect">
            <a:avLst/>
          </a:prstGeom>
          <a:solidFill>
            <a:srgbClr val="FFFF00"/>
          </a:solidFill>
          <a:ln w="12700" cap="flat">
            <a:solidFill>
              <a:srgbClr val="FFC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6" name="Rectangle: Rounded Corners 115">
            <a:extLst>
              <a:ext uri="{FF2B5EF4-FFF2-40B4-BE49-F238E27FC236}">
                <a16:creationId xmlns:a16="http://schemas.microsoft.com/office/drawing/2014/main" id="{9B634A02-19A6-42C7-B71D-25BDC7618DCF}"/>
              </a:ext>
            </a:extLst>
          </p:cNvPr>
          <p:cNvSpPr/>
          <p:nvPr/>
        </p:nvSpPr>
        <p:spPr>
          <a:xfrm>
            <a:off x="11950342" y="5004756"/>
            <a:ext cx="649224" cy="612934"/>
          </a:xfrm>
          <a:prstGeom prst="roundRect">
            <a:avLst/>
          </a:prstGeom>
          <a:solidFill>
            <a:srgbClr val="92D05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62FB834D-A32D-4BF2-A70C-D5489EA47DE4}"/>
              </a:ext>
            </a:extLst>
          </p:cNvPr>
          <p:cNvSpPr/>
          <p:nvPr/>
        </p:nvSpPr>
        <p:spPr>
          <a:xfrm>
            <a:off x="11929077" y="5721239"/>
            <a:ext cx="649224" cy="612934"/>
          </a:xfrm>
          <a:prstGeom prst="roundRect">
            <a:avLst/>
          </a:prstGeom>
          <a:solidFill>
            <a:srgbClr val="92D05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8" name="Rectangle: Rounded Corners 117">
            <a:extLst>
              <a:ext uri="{FF2B5EF4-FFF2-40B4-BE49-F238E27FC236}">
                <a16:creationId xmlns:a16="http://schemas.microsoft.com/office/drawing/2014/main" id="{F9D01E67-877B-43B7-BBCE-77F7BD2023E7}"/>
              </a:ext>
            </a:extLst>
          </p:cNvPr>
          <p:cNvSpPr/>
          <p:nvPr/>
        </p:nvSpPr>
        <p:spPr>
          <a:xfrm>
            <a:off x="12735867" y="7100726"/>
            <a:ext cx="649224" cy="612934"/>
          </a:xfrm>
          <a:prstGeom prst="roundRect">
            <a:avLst/>
          </a:prstGeom>
          <a:solidFill>
            <a:srgbClr val="00206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9" name="Rectangle: Rounded Corners 118">
            <a:extLst>
              <a:ext uri="{FF2B5EF4-FFF2-40B4-BE49-F238E27FC236}">
                <a16:creationId xmlns:a16="http://schemas.microsoft.com/office/drawing/2014/main" id="{61D89D1A-98E6-4164-AEF4-8257317F97FA}"/>
              </a:ext>
            </a:extLst>
          </p:cNvPr>
          <p:cNvSpPr/>
          <p:nvPr/>
        </p:nvSpPr>
        <p:spPr>
          <a:xfrm>
            <a:off x="12718214" y="5727017"/>
            <a:ext cx="649224" cy="612934"/>
          </a:xfrm>
          <a:prstGeom prst="roundRect">
            <a:avLst/>
          </a:prstGeom>
          <a:solidFill>
            <a:srgbClr val="00206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20" name="Rectangle: Rounded Corners 119">
            <a:extLst>
              <a:ext uri="{FF2B5EF4-FFF2-40B4-BE49-F238E27FC236}">
                <a16:creationId xmlns:a16="http://schemas.microsoft.com/office/drawing/2014/main" id="{168271DA-E4B1-489E-9A3B-60ED2B95ADBA}"/>
              </a:ext>
            </a:extLst>
          </p:cNvPr>
          <p:cNvSpPr/>
          <p:nvPr/>
        </p:nvSpPr>
        <p:spPr>
          <a:xfrm>
            <a:off x="12721174" y="8491952"/>
            <a:ext cx="649224" cy="612934"/>
          </a:xfrm>
          <a:prstGeom prst="roundRect">
            <a:avLst/>
          </a:prstGeom>
          <a:solidFill>
            <a:srgbClr val="00206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21" name="Rectangle: Rounded Corners 120">
            <a:extLst>
              <a:ext uri="{FF2B5EF4-FFF2-40B4-BE49-F238E27FC236}">
                <a16:creationId xmlns:a16="http://schemas.microsoft.com/office/drawing/2014/main" id="{8197C754-2481-45CB-A610-63F3D708F62C}"/>
              </a:ext>
            </a:extLst>
          </p:cNvPr>
          <p:cNvSpPr/>
          <p:nvPr/>
        </p:nvSpPr>
        <p:spPr>
          <a:xfrm>
            <a:off x="13488021" y="11301045"/>
            <a:ext cx="649224" cy="612934"/>
          </a:xfrm>
          <a:prstGeom prst="roundRect">
            <a:avLst/>
          </a:prstGeom>
          <a:solidFill>
            <a:srgbClr val="EC880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24" name="Rectangle: Rounded Corners 123">
            <a:extLst>
              <a:ext uri="{FF2B5EF4-FFF2-40B4-BE49-F238E27FC236}">
                <a16:creationId xmlns:a16="http://schemas.microsoft.com/office/drawing/2014/main" id="{CB5A9F61-2FFC-4C24-8967-CE0DB8877D98}"/>
              </a:ext>
            </a:extLst>
          </p:cNvPr>
          <p:cNvSpPr/>
          <p:nvPr/>
        </p:nvSpPr>
        <p:spPr>
          <a:xfrm>
            <a:off x="13488021" y="7796157"/>
            <a:ext cx="649224" cy="612934"/>
          </a:xfrm>
          <a:prstGeom prst="roundRect">
            <a:avLst/>
          </a:prstGeom>
          <a:solidFill>
            <a:srgbClr val="EC880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25" name="Rectangle: Rounded Corners 124">
            <a:extLst>
              <a:ext uri="{FF2B5EF4-FFF2-40B4-BE49-F238E27FC236}">
                <a16:creationId xmlns:a16="http://schemas.microsoft.com/office/drawing/2014/main" id="{996EA479-82D4-47BC-9DC0-AD83D63F4966}"/>
              </a:ext>
            </a:extLst>
          </p:cNvPr>
          <p:cNvSpPr/>
          <p:nvPr/>
        </p:nvSpPr>
        <p:spPr>
          <a:xfrm>
            <a:off x="13488021" y="8488971"/>
            <a:ext cx="649224" cy="612934"/>
          </a:xfrm>
          <a:prstGeom prst="roundRect">
            <a:avLst/>
          </a:prstGeom>
          <a:solidFill>
            <a:srgbClr val="EC880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34EEC733-EBD0-4E42-9CF1-281DE642BD54}"/>
              </a:ext>
            </a:extLst>
          </p:cNvPr>
          <p:cNvSpPr/>
          <p:nvPr/>
        </p:nvSpPr>
        <p:spPr>
          <a:xfrm>
            <a:off x="1343054" y="4394634"/>
            <a:ext cx="3406153" cy="510778"/>
          </a:xfrm>
          <a:prstGeom prst="round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Neue Medium"/>
              </a:rPr>
              <a:t>Chile</a:t>
            </a:r>
            <a:endParaRPr kumimoji="0" lang="en-US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A52FEF0F-E072-432D-944E-3C6E037C0AD0}"/>
              </a:ext>
            </a:extLst>
          </p:cNvPr>
          <p:cNvSpPr/>
          <p:nvPr/>
        </p:nvSpPr>
        <p:spPr>
          <a:xfrm>
            <a:off x="1343052" y="3005085"/>
            <a:ext cx="3406153" cy="510778"/>
          </a:xfrm>
          <a:prstGeom prst="round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Neue Medium"/>
              </a:rPr>
              <a:t>Barbados</a:t>
            </a:r>
            <a:endParaRPr kumimoji="0" lang="en-US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057D0750-9B9E-4B69-9691-6D44C6FB4DAD}"/>
              </a:ext>
            </a:extLst>
          </p:cNvPr>
          <p:cNvSpPr/>
          <p:nvPr/>
        </p:nvSpPr>
        <p:spPr>
          <a:xfrm>
            <a:off x="1343053" y="3703768"/>
            <a:ext cx="3406153" cy="510778"/>
          </a:xfrm>
          <a:prstGeom prst="round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Neue Medium"/>
              </a:rPr>
              <a:t>Bolivia</a:t>
            </a:r>
            <a:endParaRPr kumimoji="0" lang="en-US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DBFB3DD7-DB09-4C80-8AD9-BB7210A1FCD3}"/>
              </a:ext>
            </a:extLst>
          </p:cNvPr>
          <p:cNvSpPr/>
          <p:nvPr/>
        </p:nvSpPr>
        <p:spPr>
          <a:xfrm>
            <a:off x="1343051" y="2265704"/>
            <a:ext cx="3406153" cy="510778"/>
          </a:xfrm>
          <a:prstGeom prst="round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rPr>
              <a:t>Argentina</a:t>
            </a:r>
          </a:p>
        </p:txBody>
      </p:sp>
      <p:sp>
        <p:nvSpPr>
          <p:cNvPr id="122" name="Rectangle: Rounded Corners 121">
            <a:extLst>
              <a:ext uri="{FF2B5EF4-FFF2-40B4-BE49-F238E27FC236}">
                <a16:creationId xmlns:a16="http://schemas.microsoft.com/office/drawing/2014/main" id="{DC15FF79-D21A-42DA-B765-B367D27831F8}"/>
              </a:ext>
            </a:extLst>
          </p:cNvPr>
          <p:cNvSpPr/>
          <p:nvPr/>
        </p:nvSpPr>
        <p:spPr>
          <a:xfrm>
            <a:off x="1343055" y="5068707"/>
            <a:ext cx="3406153" cy="510778"/>
          </a:xfrm>
          <a:prstGeom prst="round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Neue Medium"/>
              </a:rPr>
              <a:t>Colombia</a:t>
            </a:r>
            <a:endParaRPr kumimoji="0" lang="en-US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1AFFF870-FA51-4340-A166-38DB0EB668C0}"/>
              </a:ext>
            </a:extLst>
          </p:cNvPr>
          <p:cNvSpPr/>
          <p:nvPr/>
        </p:nvSpPr>
        <p:spPr>
          <a:xfrm>
            <a:off x="1343055" y="5775067"/>
            <a:ext cx="3406153" cy="510778"/>
          </a:xfrm>
          <a:prstGeom prst="round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Neue Medium"/>
              </a:rPr>
              <a:t>Costa Rica</a:t>
            </a:r>
            <a:endParaRPr kumimoji="0" lang="en-US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26" name="Rectangle: Rounded Corners 125">
            <a:extLst>
              <a:ext uri="{FF2B5EF4-FFF2-40B4-BE49-F238E27FC236}">
                <a16:creationId xmlns:a16="http://schemas.microsoft.com/office/drawing/2014/main" id="{41FD845A-1195-43CF-8DFC-C393841E83AB}"/>
              </a:ext>
            </a:extLst>
          </p:cNvPr>
          <p:cNvSpPr/>
          <p:nvPr/>
        </p:nvSpPr>
        <p:spPr>
          <a:xfrm>
            <a:off x="1343059" y="6480988"/>
            <a:ext cx="3406153" cy="510778"/>
          </a:xfrm>
          <a:prstGeom prst="round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Neue Medium"/>
              </a:rPr>
              <a:t>Dominican Rep.</a:t>
            </a:r>
            <a:endParaRPr kumimoji="0" lang="en-US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27" name="Rectangle: Rounded Corners 126">
            <a:extLst>
              <a:ext uri="{FF2B5EF4-FFF2-40B4-BE49-F238E27FC236}">
                <a16:creationId xmlns:a16="http://schemas.microsoft.com/office/drawing/2014/main" id="{36712954-CCB5-4731-88FF-8BE8216DB74B}"/>
              </a:ext>
            </a:extLst>
          </p:cNvPr>
          <p:cNvSpPr/>
          <p:nvPr/>
        </p:nvSpPr>
        <p:spPr>
          <a:xfrm>
            <a:off x="1343058" y="7159547"/>
            <a:ext cx="3406153" cy="510778"/>
          </a:xfrm>
          <a:prstGeom prst="round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Neue Medium"/>
              </a:rPr>
              <a:t>Ecuador</a:t>
            </a:r>
            <a:endParaRPr kumimoji="0" lang="en-US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28" name="Rectangle: Rounded Corners 127">
            <a:extLst>
              <a:ext uri="{FF2B5EF4-FFF2-40B4-BE49-F238E27FC236}">
                <a16:creationId xmlns:a16="http://schemas.microsoft.com/office/drawing/2014/main" id="{B10B7AB6-3B24-459D-9C2A-3B94E0D76EA3}"/>
              </a:ext>
            </a:extLst>
          </p:cNvPr>
          <p:cNvSpPr/>
          <p:nvPr/>
        </p:nvSpPr>
        <p:spPr>
          <a:xfrm>
            <a:off x="1343059" y="7805361"/>
            <a:ext cx="3406153" cy="510778"/>
          </a:xfrm>
          <a:prstGeom prst="round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Neue Medium"/>
              </a:rPr>
              <a:t>Jamaica</a:t>
            </a:r>
            <a:endParaRPr kumimoji="0" lang="en-US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29" name="Rectangle: Rounded Corners 128">
            <a:extLst>
              <a:ext uri="{FF2B5EF4-FFF2-40B4-BE49-F238E27FC236}">
                <a16:creationId xmlns:a16="http://schemas.microsoft.com/office/drawing/2014/main" id="{670DF072-1B5E-4D39-A5C3-A37AA2B5CE2D}"/>
              </a:ext>
            </a:extLst>
          </p:cNvPr>
          <p:cNvSpPr/>
          <p:nvPr/>
        </p:nvSpPr>
        <p:spPr>
          <a:xfrm>
            <a:off x="1343060" y="8515971"/>
            <a:ext cx="3406153" cy="510778"/>
          </a:xfrm>
          <a:prstGeom prst="round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Neue Medium"/>
              </a:rPr>
              <a:t>Mexico</a:t>
            </a:r>
            <a:endParaRPr kumimoji="0" lang="en-US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30" name="Rectangle: Rounded Corners 129">
            <a:extLst>
              <a:ext uri="{FF2B5EF4-FFF2-40B4-BE49-F238E27FC236}">
                <a16:creationId xmlns:a16="http://schemas.microsoft.com/office/drawing/2014/main" id="{AB17399E-679C-4A4A-8E68-FD843957564E}"/>
              </a:ext>
            </a:extLst>
          </p:cNvPr>
          <p:cNvSpPr/>
          <p:nvPr/>
        </p:nvSpPr>
        <p:spPr>
          <a:xfrm>
            <a:off x="1343061" y="9215083"/>
            <a:ext cx="3406153" cy="510778"/>
          </a:xfrm>
          <a:prstGeom prst="round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Neue Medium"/>
              </a:rPr>
              <a:t>Paraguay</a:t>
            </a:r>
            <a:endParaRPr kumimoji="0" lang="en-US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31" name="Rectangle: Rounded Corners 130">
            <a:extLst>
              <a:ext uri="{FF2B5EF4-FFF2-40B4-BE49-F238E27FC236}">
                <a16:creationId xmlns:a16="http://schemas.microsoft.com/office/drawing/2014/main" id="{155C77CC-6083-47C9-9E29-0DCA803A6317}"/>
              </a:ext>
            </a:extLst>
          </p:cNvPr>
          <p:cNvSpPr/>
          <p:nvPr/>
        </p:nvSpPr>
        <p:spPr>
          <a:xfrm>
            <a:off x="1362322" y="9951907"/>
            <a:ext cx="3406153" cy="510778"/>
          </a:xfrm>
          <a:prstGeom prst="round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Neue Medium"/>
              </a:rPr>
              <a:t>Peru</a:t>
            </a:r>
            <a:endParaRPr kumimoji="0" lang="en-US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32" name="Rectangle: Rounded Corners 131">
            <a:extLst>
              <a:ext uri="{FF2B5EF4-FFF2-40B4-BE49-F238E27FC236}">
                <a16:creationId xmlns:a16="http://schemas.microsoft.com/office/drawing/2014/main" id="{2811B037-F394-407E-ADAE-953F23F82FF6}"/>
              </a:ext>
            </a:extLst>
          </p:cNvPr>
          <p:cNvSpPr/>
          <p:nvPr/>
        </p:nvSpPr>
        <p:spPr>
          <a:xfrm>
            <a:off x="1362323" y="10629492"/>
            <a:ext cx="3406153" cy="510778"/>
          </a:xfrm>
          <a:prstGeom prst="round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Neue Medium"/>
              </a:rPr>
              <a:t>Suriname</a:t>
            </a:r>
            <a:endParaRPr kumimoji="0" lang="en-US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33" name="Rectangle: Rounded Corners 132">
            <a:extLst>
              <a:ext uri="{FF2B5EF4-FFF2-40B4-BE49-F238E27FC236}">
                <a16:creationId xmlns:a16="http://schemas.microsoft.com/office/drawing/2014/main" id="{B786F6F9-F8E5-4DFF-8E9E-E91974A586A1}"/>
              </a:ext>
            </a:extLst>
          </p:cNvPr>
          <p:cNvSpPr/>
          <p:nvPr/>
        </p:nvSpPr>
        <p:spPr>
          <a:xfrm>
            <a:off x="1399769" y="11316975"/>
            <a:ext cx="3406153" cy="510778"/>
          </a:xfrm>
          <a:prstGeom prst="round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Neue Medium"/>
              </a:rPr>
              <a:t>Uruguay</a:t>
            </a:r>
            <a:endParaRPr kumimoji="0" lang="en-US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77" name="Right Brace 76">
            <a:extLst>
              <a:ext uri="{FF2B5EF4-FFF2-40B4-BE49-F238E27FC236}">
                <a16:creationId xmlns:a16="http://schemas.microsoft.com/office/drawing/2014/main" id="{82003F26-D4BC-4FCD-BD70-B663AF42C7C5}"/>
              </a:ext>
            </a:extLst>
          </p:cNvPr>
          <p:cNvSpPr/>
          <p:nvPr/>
        </p:nvSpPr>
        <p:spPr>
          <a:xfrm>
            <a:off x="20068330" y="2941728"/>
            <a:ext cx="1047930" cy="2406765"/>
          </a:xfrm>
          <a:prstGeom prst="rightBrace">
            <a:avLst/>
          </a:prstGeom>
          <a:ln w="603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78" name="Right Brace 77">
            <a:extLst>
              <a:ext uri="{FF2B5EF4-FFF2-40B4-BE49-F238E27FC236}">
                <a16:creationId xmlns:a16="http://schemas.microsoft.com/office/drawing/2014/main" id="{637FCC16-0F57-41F6-A8AC-97956EFB9DC1}"/>
              </a:ext>
            </a:extLst>
          </p:cNvPr>
          <p:cNvSpPr/>
          <p:nvPr/>
        </p:nvSpPr>
        <p:spPr>
          <a:xfrm>
            <a:off x="20065703" y="6432206"/>
            <a:ext cx="1054101" cy="4987655"/>
          </a:xfrm>
          <a:prstGeom prst="rightBrace">
            <a:avLst/>
          </a:prstGeom>
          <a:ln w="603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9DDBEC4-5C6D-4A39-9FEF-7B0ACF8F610A}"/>
              </a:ext>
            </a:extLst>
          </p:cNvPr>
          <p:cNvSpPr txBox="1"/>
          <p:nvPr/>
        </p:nvSpPr>
        <p:spPr>
          <a:xfrm>
            <a:off x="21180055" y="3574801"/>
            <a:ext cx="3027646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1. Development of NDC/LTS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ADF3DE6-24E4-4624-8875-EFFFD410E49D}"/>
              </a:ext>
            </a:extLst>
          </p:cNvPr>
          <p:cNvSpPr txBox="1"/>
          <p:nvPr/>
        </p:nvSpPr>
        <p:spPr>
          <a:xfrm>
            <a:off x="21226130" y="7734292"/>
            <a:ext cx="3027646" cy="24109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dirty="0"/>
              <a:t>2. Finance strategy for mobilizing &amp; aligning investments</a:t>
            </a:r>
            <a:endParaRPr kumimoji="0" lang="en-US" sz="3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A457C77-EED8-49C3-911C-4D7426698EE6}"/>
              </a:ext>
            </a:extLst>
          </p:cNvPr>
          <p:cNvCxnSpPr/>
          <p:nvPr/>
        </p:nvCxnSpPr>
        <p:spPr>
          <a:xfrm flipH="1">
            <a:off x="8027353" y="2210497"/>
            <a:ext cx="19091" cy="9595991"/>
          </a:xfrm>
          <a:prstGeom prst="line">
            <a:avLst/>
          </a:prstGeom>
          <a:noFill/>
          <a:ln w="47625" cap="flat">
            <a:solidFill>
              <a:schemeClr val="bg1">
                <a:lumMod val="50000"/>
              </a:schemeClr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F498A985-1A94-440E-903E-B79D10958202}"/>
              </a:ext>
            </a:extLst>
          </p:cNvPr>
          <p:cNvSpPr/>
          <p:nvPr/>
        </p:nvSpPr>
        <p:spPr>
          <a:xfrm>
            <a:off x="12721759" y="6411042"/>
            <a:ext cx="649224" cy="612934"/>
          </a:xfrm>
          <a:prstGeom prst="roundRect">
            <a:avLst/>
          </a:prstGeom>
          <a:solidFill>
            <a:srgbClr val="00206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35" name="Rectangle: Rounded Corners 134">
            <a:extLst>
              <a:ext uri="{FF2B5EF4-FFF2-40B4-BE49-F238E27FC236}">
                <a16:creationId xmlns:a16="http://schemas.microsoft.com/office/drawing/2014/main" id="{F850F8A8-9E79-4E16-8782-9BEA4B57108A}"/>
              </a:ext>
            </a:extLst>
          </p:cNvPr>
          <p:cNvSpPr/>
          <p:nvPr/>
        </p:nvSpPr>
        <p:spPr>
          <a:xfrm>
            <a:off x="11186793" y="5027759"/>
            <a:ext cx="649224" cy="612934"/>
          </a:xfrm>
          <a:prstGeom prst="roundRect">
            <a:avLst/>
          </a:prstGeom>
          <a:solidFill>
            <a:srgbClr val="FFFF00"/>
          </a:solidFill>
          <a:ln w="12700" cap="flat">
            <a:solidFill>
              <a:srgbClr val="FFC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3708873483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6|0.3|0.3"/>
</p:tagLst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13381</TotalTime>
  <Words>213</Words>
  <Application>Microsoft Office PowerPoint</Application>
  <PresentationFormat>Custom</PresentationFormat>
  <Paragraphs>50</Paragraphs>
  <Slides>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Helvetica Neue</vt:lpstr>
      <vt:lpstr>Helvetica Neue Light</vt:lpstr>
      <vt:lpstr>Helvetica Neue Medium</vt:lpstr>
      <vt:lpstr>inherit</vt:lpstr>
      <vt:lpstr>Open Sans Extra Bold</vt:lpstr>
      <vt:lpstr>Wingdings</vt:lpstr>
      <vt:lpstr>White</vt:lpstr>
      <vt:lpstr>Worksheet</vt:lpstr>
      <vt:lpstr>PowerPoint Presentation</vt:lpstr>
      <vt:lpstr>PowerPoint Presentation</vt:lpstr>
      <vt:lpstr>NDC Invest: focus areas of support</vt:lpstr>
      <vt:lpstr>Long-term planning: transformational, not incremental, changes
</vt:lpstr>
      <vt:lpstr>Response on the Policy side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Garcia Salinas, Andrea Victoria</dc:creator>
  <cp:lastModifiedBy>Delgado, C. Raul</cp:lastModifiedBy>
  <cp:revision>361</cp:revision>
  <dcterms:modified xsi:type="dcterms:W3CDTF">2020-05-19T03:32:29Z</dcterms:modified>
</cp:coreProperties>
</file>